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6" r:id="rId3"/>
    <p:sldId id="301" r:id="rId4"/>
    <p:sldId id="288" r:id="rId5"/>
    <p:sldId id="294" r:id="rId6"/>
    <p:sldId id="302" r:id="rId7"/>
    <p:sldId id="295" r:id="rId8"/>
    <p:sldId id="297" r:id="rId9"/>
    <p:sldId id="298" r:id="rId10"/>
    <p:sldId id="277" r:id="rId11"/>
    <p:sldId id="289" r:id="rId12"/>
    <p:sldId id="269" r:id="rId13"/>
    <p:sldId id="270" r:id="rId14"/>
    <p:sldId id="271" r:id="rId15"/>
    <p:sldId id="272" r:id="rId16"/>
    <p:sldId id="274" r:id="rId17"/>
    <p:sldId id="273" r:id="rId18"/>
    <p:sldId id="275" r:id="rId19"/>
    <p:sldId id="280" r:id="rId20"/>
    <p:sldId id="266" r:id="rId21"/>
    <p:sldId id="281" r:id="rId22"/>
    <p:sldId id="267" r:id="rId23"/>
    <p:sldId id="282" r:id="rId24"/>
    <p:sldId id="268" r:id="rId25"/>
    <p:sldId id="283" r:id="rId26"/>
    <p:sldId id="303" r:id="rId27"/>
    <p:sldId id="299" r:id="rId28"/>
    <p:sldId id="29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Unicode MS" pitchFamily="34" charset="-128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Unicode MS" pitchFamily="34" charset="-128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Unicode MS" pitchFamily="34" charset="-128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Unicode MS" pitchFamily="34" charset="-128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Unicode MS" pitchFamily="34" charset="-128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 Unicode MS" pitchFamily="34" charset="-128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 Unicode MS" pitchFamily="34" charset="-128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 Unicode MS" pitchFamily="34" charset="-128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 Unicode MS" pitchFamily="34" charset="-128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66"/>
    <a:srgbClr val="000099"/>
    <a:srgbClr val="0000FF"/>
    <a:srgbClr val="FFFF00"/>
    <a:srgbClr val="FF9F9F"/>
    <a:srgbClr val="FF6600"/>
    <a:srgbClr val="DC8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3165" autoAdjust="0"/>
    <p:restoredTop sz="90864" autoAdjust="0"/>
  </p:normalViewPr>
  <p:slideViewPr>
    <p:cSldViewPr>
      <p:cViewPr>
        <p:scale>
          <a:sx n="80" d="100"/>
          <a:sy n="80" d="100"/>
        </p:scale>
        <p:origin x="-594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74"/>
    </p:cViewPr>
  </p:sorterViewPr>
  <p:notesViewPr>
    <p:cSldViewPr>
      <p:cViewPr varScale="1">
        <p:scale>
          <a:sx n="60" d="100"/>
          <a:sy n="60" d="100"/>
        </p:scale>
        <p:origin x="-249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F36AAA1-9E04-4779-8EA8-86BFC3AAD13B}" type="datetimeFigureOut">
              <a:rPr lang="ru-RU"/>
              <a:pPr>
                <a:defRPr/>
              </a:pPr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B6195F4-2C69-4DA2-90BE-65688B444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17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1D19352-BCD6-4D7C-8C35-D4DC9192F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E5E311-F094-4DCA-B6C8-6FD3CC15E3FA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20212-291E-41D6-9DD9-5870F51C4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BBD32-D129-4AF2-B814-433A280E8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2B830-96D3-469A-9E85-534D62A54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B94FC-3A15-45A9-85C5-EEB444D13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5C36D-BE8A-4E2C-B2FB-62CD894E4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B3BFE-C443-48FE-AAC9-75F08CF92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BADB6-B3CE-4715-BBD2-056CC76CD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17CC3-AA23-4838-A8C7-9107BB1BD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90032-4A50-45F5-96C9-E676E6A52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DCECF-19A1-4A6D-B25F-81C06177E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2B724-A88C-4A53-8BB7-087362111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9F02A-5767-475E-929A-070D503B3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F7C56D-91B5-4BB0-BF70-7DBFEBBE6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1" name="Picture 12" descr="C:\Documents and Settings\stupar\Мои документы\Мои документы\поле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8"/>
          <p:cNvSpPr txBox="1">
            <a:spLocks noGrp="1" noChangeArrowheads="1"/>
          </p:cNvSpPr>
          <p:nvPr>
            <p:ph type="title"/>
          </p:nvPr>
        </p:nvSpPr>
        <p:spPr>
          <a:xfrm>
            <a:off x="755576" y="2564904"/>
            <a:ext cx="7772400" cy="2808312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50000"/>
              </a:spcBef>
              <a:defRPr/>
            </a:pPr>
            <a:r>
              <a:rPr lang="ru-RU" sz="4000" b="1" dirty="0" smtClean="0">
                <a:solidFill>
                  <a:srgbClr val="00007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Биологический фунгицид </a:t>
            </a:r>
            <a:r>
              <a:rPr lang="ru-RU" sz="5400" b="1" i="1" dirty="0" smtClean="0">
                <a:solidFill>
                  <a:srgbClr val="00007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Псевдобактерин</a:t>
            </a:r>
            <a:r>
              <a:rPr lang="ru-RU" sz="5400" b="1" i="1" baseline="30000" dirty="0" smtClean="0">
                <a:solidFill>
                  <a:srgbClr val="0000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® </a:t>
            </a:r>
            <a:r>
              <a:rPr lang="ru-RU" sz="5400" b="1" i="1" dirty="0" smtClean="0">
                <a:solidFill>
                  <a:srgbClr val="00007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-2</a:t>
            </a:r>
            <a:r>
              <a:rPr lang="ru-RU" b="1" i="1" baseline="30000" dirty="0" smtClean="0">
                <a:solidFill>
                  <a:srgbClr val="0000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5400" b="1" i="1" dirty="0" smtClean="0">
                <a:solidFill>
                  <a:srgbClr val="00007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400" b="1" i="1" dirty="0" smtClean="0">
                <a:solidFill>
                  <a:srgbClr val="00007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 smtClean="0">
                <a:solidFill>
                  <a:srgbClr val="00007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Лидер по объемам применения на рынке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Documents and Settings\stupar\Мои документы\Мои документы\image001.jpg"/>
          <p:cNvPicPr>
            <a:picLocks noChangeAspect="1" noChangeArrowheads="1"/>
          </p:cNvPicPr>
          <p:nvPr/>
        </p:nvPicPr>
        <p:blipFill>
          <a:blip r:embed="rId2" cstate="print">
            <a:lum bright="6000" contrast="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ru-RU" sz="8800" b="1" smtClean="0">
                <a:solidFill>
                  <a:srgbClr val="FFFF00"/>
                </a:solidFill>
              </a:rPr>
              <a:t>Зерновые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68313" y="1628775"/>
            <a:ext cx="8218487" cy="449738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4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kern="0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400050" lvl="1">
              <a:spcBef>
                <a:spcPct val="20000"/>
              </a:spcBef>
              <a:defRPr/>
            </a:pPr>
            <a:endParaRPr lang="ru-RU" sz="2400" kern="0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sz="200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1835150" y="404813"/>
            <a:ext cx="6840538" cy="968375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8000"/>
                </a:solidFill>
                <a:latin typeface="+mn-lt"/>
                <a:cs typeface="+mn-cs"/>
              </a:rPr>
              <a:t> </a:t>
            </a:r>
            <a:endParaRPr lang="ru-RU" sz="3200" b="1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12292" name="Picture 2" descr="C:\Documents and Settings\stupar\Мои документы\Мои документы\Пак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13" y="333375"/>
            <a:ext cx="12192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 descr="C:\Documents and Settings\stupar\Мои документы\Мои рисунки\фото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5" y="2852738"/>
            <a:ext cx="260191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3" descr="C:\Documents and Settings\stupar\Мои документы\Мои рисунки\фото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2852738"/>
            <a:ext cx="26019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4" descr="C:\Documents and Settings\stupar\Мои документы\Мои рисунки\фото3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9175" y="2852738"/>
            <a:ext cx="26050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612775" y="53721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>
                <a:solidFill>
                  <a:schemeClr val="tx1"/>
                </a:solidFill>
                <a:latin typeface="Times New Roman" pitchFamily="18" charset="0"/>
              </a:rPr>
              <a:t>Контроль </a:t>
            </a:r>
          </a:p>
          <a:p>
            <a:pPr algn="ctr"/>
            <a:r>
              <a:rPr lang="ru-RU" sz="1800" b="1">
                <a:solidFill>
                  <a:schemeClr val="tx1"/>
                </a:solidFill>
                <a:latin typeface="Times New Roman" pitchFamily="18" charset="0"/>
              </a:rPr>
              <a:t>(без обработки)</a:t>
            </a:r>
          </a:p>
        </p:txBody>
      </p:sp>
      <p:sp>
        <p:nvSpPr>
          <p:cNvPr id="12297" name="Text Box 7"/>
          <p:cNvSpPr txBox="1">
            <a:spLocks noChangeArrowheads="1"/>
          </p:cNvSpPr>
          <p:nvPr/>
        </p:nvSpPr>
        <p:spPr bwMode="auto">
          <a:xfrm>
            <a:off x="3206750" y="5372100"/>
            <a:ext cx="2736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>
                <a:solidFill>
                  <a:schemeClr val="tx1"/>
                </a:solidFill>
                <a:latin typeface="Times New Roman" pitchFamily="18" charset="0"/>
              </a:rPr>
              <a:t>Эталон </a:t>
            </a:r>
          </a:p>
          <a:p>
            <a:pPr algn="ctr"/>
            <a:r>
              <a:rPr lang="ru-RU" sz="1800" b="1">
                <a:solidFill>
                  <a:schemeClr val="tx1"/>
                </a:solidFill>
                <a:latin typeface="Times New Roman" pitchFamily="18" charset="0"/>
              </a:rPr>
              <a:t>(химический препарат)</a:t>
            </a:r>
          </a:p>
        </p:txBody>
      </p:sp>
      <p:sp>
        <p:nvSpPr>
          <p:cNvPr id="12298" name="Text Box 8"/>
          <p:cNvSpPr txBox="1">
            <a:spLocks noChangeArrowheads="1"/>
          </p:cNvSpPr>
          <p:nvPr/>
        </p:nvSpPr>
        <p:spPr bwMode="auto">
          <a:xfrm>
            <a:off x="6230938" y="5372100"/>
            <a:ext cx="2376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tx1"/>
                </a:solidFill>
                <a:latin typeface="Times New Roman" pitchFamily="18" charset="0"/>
              </a:rPr>
              <a:t>Псевдобактерин</a:t>
            </a:r>
            <a:r>
              <a:rPr lang="ru-RU" sz="1800" b="1" baseline="300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®</a:t>
            </a:r>
            <a:r>
              <a:rPr lang="ru-RU" sz="1800" b="1">
                <a:solidFill>
                  <a:schemeClr val="tx1"/>
                </a:solidFill>
                <a:latin typeface="Times New Roman" pitchFamily="18" charset="0"/>
              </a:rPr>
              <a:t> - 2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08175" y="476250"/>
            <a:ext cx="6696075" cy="10414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800" b="1" kern="0" dirty="0">
                <a:solidFill>
                  <a:schemeClr val="tx1"/>
                </a:solidFill>
                <a:cs typeface="+mn-cs"/>
              </a:rPr>
              <a:t>Биофунгицид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800" b="1" kern="0" dirty="0">
                <a:solidFill>
                  <a:srgbClr val="008000"/>
                </a:solidFill>
                <a:cs typeface="+mn-cs"/>
              </a:rPr>
              <a:t>Псевдобактерин</a:t>
            </a:r>
            <a:r>
              <a:rPr lang="ru-RU" sz="2800" b="1" baseline="30000" dirty="0">
                <a:solidFill>
                  <a:srgbClr val="008000"/>
                </a:solidFill>
                <a:cs typeface="Times New Roman" pitchFamily="18" charset="0"/>
              </a:rPr>
              <a:t>®</a:t>
            </a:r>
            <a:r>
              <a:rPr lang="ru-RU" sz="2800" b="1" kern="0" dirty="0">
                <a:solidFill>
                  <a:srgbClr val="008000"/>
                </a:solidFill>
                <a:cs typeface="+mn-cs"/>
              </a:rPr>
              <a:t> - 2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7088" y="1916113"/>
            <a:ext cx="72009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800" b="1" kern="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Обладает высокой ростостимулирующей активностью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066800" y="304800"/>
            <a:ext cx="7162800" cy="8620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  <a:latin typeface="Arial" charset="0"/>
              </a:rPr>
              <a:t>Биологическая эффективность </a:t>
            </a:r>
            <a:r>
              <a:rPr lang="ru-RU" sz="2000" b="1" i="1">
                <a:solidFill>
                  <a:schemeClr val="accent2"/>
                </a:solidFill>
                <a:latin typeface="Arial" charset="0"/>
              </a:rPr>
              <a:t>Псевдобактерина</a:t>
            </a:r>
            <a:r>
              <a:rPr lang="ru-RU" sz="2000" b="1" baseline="3000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®</a:t>
            </a:r>
            <a:r>
              <a:rPr lang="ru-RU" sz="2000" b="1" i="1">
                <a:solidFill>
                  <a:schemeClr val="accent2"/>
                </a:solidFill>
                <a:latin typeface="Arial" charset="0"/>
              </a:rPr>
              <a:t>-2</a:t>
            </a:r>
            <a:r>
              <a:rPr lang="ru-RU" sz="2000" b="1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  <a:latin typeface="Arial" charset="0"/>
              </a:rPr>
              <a:t>в борьбе с гельминтоспориозом пшеницы</a:t>
            </a:r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13315" name="Group 65"/>
          <p:cNvGrpSpPr>
            <a:grpSpLocks/>
          </p:cNvGrpSpPr>
          <p:nvPr/>
        </p:nvGrpSpPr>
        <p:grpSpPr bwMode="auto">
          <a:xfrm>
            <a:off x="1143000" y="1430338"/>
            <a:ext cx="7010400" cy="3997325"/>
            <a:chOff x="-3" y="-3"/>
            <a:chExt cx="4120" cy="2518"/>
          </a:xfrm>
        </p:grpSpPr>
        <p:grpSp>
          <p:nvGrpSpPr>
            <p:cNvPr id="13316" name="Group 63"/>
            <p:cNvGrpSpPr>
              <a:grpSpLocks/>
            </p:cNvGrpSpPr>
            <p:nvPr/>
          </p:nvGrpSpPr>
          <p:grpSpPr bwMode="auto">
            <a:xfrm>
              <a:off x="0" y="0"/>
              <a:ext cx="4114" cy="2512"/>
              <a:chOff x="0" y="0"/>
              <a:chExt cx="4114" cy="2512"/>
            </a:xfrm>
          </p:grpSpPr>
          <p:grpSp>
            <p:nvGrpSpPr>
              <p:cNvPr id="13318" name="Group 24"/>
              <p:cNvGrpSpPr>
                <a:grpSpLocks/>
              </p:cNvGrpSpPr>
              <p:nvPr/>
            </p:nvGrpSpPr>
            <p:grpSpPr bwMode="auto">
              <a:xfrm>
                <a:off x="0" y="0"/>
                <a:ext cx="1207" cy="690"/>
                <a:chOff x="0" y="0"/>
                <a:chExt cx="1207" cy="690"/>
              </a:xfrm>
            </p:grpSpPr>
            <p:sp>
              <p:nvSpPr>
                <p:cNvPr id="13376" name="Rectangle 3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121" cy="6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Способ обработки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377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07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319" name="Group 26"/>
              <p:cNvGrpSpPr>
                <a:grpSpLocks/>
              </p:cNvGrpSpPr>
              <p:nvPr/>
            </p:nvGrpSpPr>
            <p:grpSpPr bwMode="auto">
              <a:xfrm>
                <a:off x="1207" y="0"/>
                <a:ext cx="935" cy="690"/>
                <a:chOff x="1207" y="0"/>
                <a:chExt cx="935" cy="690"/>
              </a:xfrm>
            </p:grpSpPr>
            <p:sp>
              <p:nvSpPr>
                <p:cNvPr id="13374" name="Rectangle 4"/>
                <p:cNvSpPr>
                  <a:spLocks noChangeArrowheads="1"/>
                </p:cNvSpPr>
                <p:nvPr/>
              </p:nvSpPr>
              <p:spPr bwMode="auto">
                <a:xfrm>
                  <a:off x="1250" y="0"/>
                  <a:ext cx="849" cy="6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Распространение болезни в контроле, 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375" name="Rectangle 25"/>
                <p:cNvSpPr>
                  <a:spLocks noChangeArrowheads="1"/>
                </p:cNvSpPr>
                <p:nvPr/>
              </p:nvSpPr>
              <p:spPr bwMode="auto">
                <a:xfrm>
                  <a:off x="1207" y="0"/>
                  <a:ext cx="935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320" name="Group 28"/>
              <p:cNvGrpSpPr>
                <a:grpSpLocks/>
              </p:cNvGrpSpPr>
              <p:nvPr/>
            </p:nvGrpSpPr>
            <p:grpSpPr bwMode="auto">
              <a:xfrm>
                <a:off x="2142" y="0"/>
                <a:ext cx="878" cy="690"/>
                <a:chOff x="2142" y="0"/>
                <a:chExt cx="878" cy="690"/>
              </a:xfrm>
            </p:grpSpPr>
            <p:sp>
              <p:nvSpPr>
                <p:cNvPr id="13372" name="Rectangle 5"/>
                <p:cNvSpPr>
                  <a:spLocks noChangeArrowheads="1"/>
                </p:cNvSpPr>
                <p:nvPr/>
              </p:nvSpPr>
              <p:spPr bwMode="auto">
                <a:xfrm>
                  <a:off x="2185" y="0"/>
                  <a:ext cx="792" cy="6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Развитие болезни в контроле, 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373" name="Rectangle 27"/>
                <p:cNvSpPr>
                  <a:spLocks noChangeArrowheads="1"/>
                </p:cNvSpPr>
                <p:nvPr/>
              </p:nvSpPr>
              <p:spPr bwMode="auto">
                <a:xfrm>
                  <a:off x="2142" y="0"/>
                  <a:ext cx="878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321" name="Group 30"/>
              <p:cNvGrpSpPr>
                <a:grpSpLocks/>
              </p:cNvGrpSpPr>
              <p:nvPr/>
            </p:nvGrpSpPr>
            <p:grpSpPr bwMode="auto">
              <a:xfrm>
                <a:off x="3020" y="0"/>
                <a:ext cx="1094" cy="690"/>
                <a:chOff x="3020" y="0"/>
                <a:chExt cx="1094" cy="690"/>
              </a:xfrm>
            </p:grpSpPr>
            <p:sp>
              <p:nvSpPr>
                <p:cNvPr id="13370" name="Rectangle 6"/>
                <p:cNvSpPr>
                  <a:spLocks noChangeArrowheads="1"/>
                </p:cNvSpPr>
                <p:nvPr/>
              </p:nvSpPr>
              <p:spPr bwMode="auto">
                <a:xfrm>
                  <a:off x="3063" y="0"/>
                  <a:ext cx="1008" cy="6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Биологическая эффективность, 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371" name="Rectangle 29"/>
                <p:cNvSpPr>
                  <a:spLocks noChangeArrowheads="1"/>
                </p:cNvSpPr>
                <p:nvPr/>
              </p:nvSpPr>
              <p:spPr bwMode="auto">
                <a:xfrm>
                  <a:off x="3020" y="0"/>
                  <a:ext cx="1094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322" name="Group 32"/>
              <p:cNvGrpSpPr>
                <a:grpSpLocks/>
              </p:cNvGrpSpPr>
              <p:nvPr/>
            </p:nvGrpSpPr>
            <p:grpSpPr bwMode="auto">
              <a:xfrm>
                <a:off x="0" y="690"/>
                <a:ext cx="1207" cy="422"/>
                <a:chOff x="0" y="690"/>
                <a:chExt cx="1207" cy="422"/>
              </a:xfrm>
            </p:grpSpPr>
            <p:sp>
              <p:nvSpPr>
                <p:cNvPr id="13368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690"/>
                  <a:ext cx="1121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Протравливание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369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690"/>
                  <a:ext cx="1207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323" name="Group 34"/>
              <p:cNvGrpSpPr>
                <a:grpSpLocks/>
              </p:cNvGrpSpPr>
              <p:nvPr/>
            </p:nvGrpSpPr>
            <p:grpSpPr bwMode="auto">
              <a:xfrm>
                <a:off x="1207" y="690"/>
                <a:ext cx="935" cy="422"/>
                <a:chOff x="1207" y="690"/>
                <a:chExt cx="935" cy="422"/>
              </a:xfrm>
            </p:grpSpPr>
            <p:sp>
              <p:nvSpPr>
                <p:cNvPr id="13366" name="Rectangle 8"/>
                <p:cNvSpPr>
                  <a:spLocks noChangeArrowheads="1"/>
                </p:cNvSpPr>
                <p:nvPr/>
              </p:nvSpPr>
              <p:spPr bwMode="auto">
                <a:xfrm>
                  <a:off x="1250" y="690"/>
                  <a:ext cx="849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25—50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367" name="Rectangle 33"/>
                <p:cNvSpPr>
                  <a:spLocks noChangeArrowheads="1"/>
                </p:cNvSpPr>
                <p:nvPr/>
              </p:nvSpPr>
              <p:spPr bwMode="auto">
                <a:xfrm>
                  <a:off x="1207" y="690"/>
                  <a:ext cx="93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324" name="Group 36"/>
              <p:cNvGrpSpPr>
                <a:grpSpLocks/>
              </p:cNvGrpSpPr>
              <p:nvPr/>
            </p:nvGrpSpPr>
            <p:grpSpPr bwMode="auto">
              <a:xfrm>
                <a:off x="2142" y="690"/>
                <a:ext cx="878" cy="422"/>
                <a:chOff x="2142" y="690"/>
                <a:chExt cx="878" cy="422"/>
              </a:xfrm>
            </p:grpSpPr>
            <p:sp>
              <p:nvSpPr>
                <p:cNvPr id="13364" name="Rectangle 9"/>
                <p:cNvSpPr>
                  <a:spLocks noChangeArrowheads="1"/>
                </p:cNvSpPr>
                <p:nvPr/>
              </p:nvSpPr>
              <p:spPr bwMode="auto">
                <a:xfrm>
                  <a:off x="2185" y="690"/>
                  <a:ext cx="79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5—25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365" name="Rectangle 35"/>
                <p:cNvSpPr>
                  <a:spLocks noChangeArrowheads="1"/>
                </p:cNvSpPr>
                <p:nvPr/>
              </p:nvSpPr>
              <p:spPr bwMode="auto">
                <a:xfrm>
                  <a:off x="2142" y="690"/>
                  <a:ext cx="878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325" name="Group 38"/>
              <p:cNvGrpSpPr>
                <a:grpSpLocks/>
              </p:cNvGrpSpPr>
              <p:nvPr/>
            </p:nvGrpSpPr>
            <p:grpSpPr bwMode="auto">
              <a:xfrm>
                <a:off x="3020" y="690"/>
                <a:ext cx="1094" cy="422"/>
                <a:chOff x="3020" y="690"/>
                <a:chExt cx="1094" cy="422"/>
              </a:xfrm>
            </p:grpSpPr>
            <p:sp>
              <p:nvSpPr>
                <p:cNvPr id="13362" name="Rectangle 10"/>
                <p:cNvSpPr>
                  <a:spLocks noChangeArrowheads="1"/>
                </p:cNvSpPr>
                <p:nvPr/>
              </p:nvSpPr>
              <p:spPr bwMode="auto">
                <a:xfrm>
                  <a:off x="3063" y="690"/>
                  <a:ext cx="1008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62—70 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363" name="Rectangle 37"/>
                <p:cNvSpPr>
                  <a:spLocks noChangeArrowheads="1"/>
                </p:cNvSpPr>
                <p:nvPr/>
              </p:nvSpPr>
              <p:spPr bwMode="auto">
                <a:xfrm>
                  <a:off x="3020" y="690"/>
                  <a:ext cx="109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326" name="Group 40"/>
              <p:cNvGrpSpPr>
                <a:grpSpLocks/>
              </p:cNvGrpSpPr>
              <p:nvPr/>
            </p:nvGrpSpPr>
            <p:grpSpPr bwMode="auto">
              <a:xfrm>
                <a:off x="0" y="1112"/>
                <a:ext cx="1207" cy="422"/>
                <a:chOff x="0" y="1112"/>
                <a:chExt cx="1207" cy="422"/>
              </a:xfrm>
            </p:grpSpPr>
            <p:sp>
              <p:nvSpPr>
                <p:cNvPr id="13360" name="Rectangle 11"/>
                <p:cNvSpPr>
                  <a:spLocks noChangeArrowheads="1"/>
                </p:cNvSpPr>
                <p:nvPr/>
              </p:nvSpPr>
              <p:spPr bwMode="auto">
                <a:xfrm>
                  <a:off x="43" y="1112"/>
                  <a:ext cx="1121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По кущению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361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1112"/>
                  <a:ext cx="1207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327" name="Group 42"/>
              <p:cNvGrpSpPr>
                <a:grpSpLocks/>
              </p:cNvGrpSpPr>
              <p:nvPr/>
            </p:nvGrpSpPr>
            <p:grpSpPr bwMode="auto">
              <a:xfrm>
                <a:off x="1207" y="1112"/>
                <a:ext cx="935" cy="422"/>
                <a:chOff x="1207" y="1112"/>
                <a:chExt cx="935" cy="422"/>
              </a:xfrm>
            </p:grpSpPr>
            <p:sp>
              <p:nvSpPr>
                <p:cNvPr id="13358" name="Rectangle 12"/>
                <p:cNvSpPr>
                  <a:spLocks noChangeArrowheads="1"/>
                </p:cNvSpPr>
                <p:nvPr/>
              </p:nvSpPr>
              <p:spPr bwMode="auto">
                <a:xfrm>
                  <a:off x="1250" y="1112"/>
                  <a:ext cx="849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15—65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359" name="Rectangle 41"/>
                <p:cNvSpPr>
                  <a:spLocks noChangeArrowheads="1"/>
                </p:cNvSpPr>
                <p:nvPr/>
              </p:nvSpPr>
              <p:spPr bwMode="auto">
                <a:xfrm>
                  <a:off x="1207" y="1112"/>
                  <a:ext cx="93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328" name="Group 44"/>
              <p:cNvGrpSpPr>
                <a:grpSpLocks/>
              </p:cNvGrpSpPr>
              <p:nvPr/>
            </p:nvGrpSpPr>
            <p:grpSpPr bwMode="auto">
              <a:xfrm>
                <a:off x="2142" y="1112"/>
                <a:ext cx="878" cy="422"/>
                <a:chOff x="2142" y="1112"/>
                <a:chExt cx="878" cy="422"/>
              </a:xfrm>
            </p:grpSpPr>
            <p:sp>
              <p:nvSpPr>
                <p:cNvPr id="13356" name="Rectangle 13"/>
                <p:cNvSpPr>
                  <a:spLocks noChangeArrowheads="1"/>
                </p:cNvSpPr>
                <p:nvPr/>
              </p:nvSpPr>
              <p:spPr bwMode="auto">
                <a:xfrm>
                  <a:off x="2185" y="1112"/>
                  <a:ext cx="79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5—20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357" name="Rectangle 43"/>
                <p:cNvSpPr>
                  <a:spLocks noChangeArrowheads="1"/>
                </p:cNvSpPr>
                <p:nvPr/>
              </p:nvSpPr>
              <p:spPr bwMode="auto">
                <a:xfrm>
                  <a:off x="2142" y="1112"/>
                  <a:ext cx="878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329" name="Group 46"/>
              <p:cNvGrpSpPr>
                <a:grpSpLocks/>
              </p:cNvGrpSpPr>
              <p:nvPr/>
            </p:nvGrpSpPr>
            <p:grpSpPr bwMode="auto">
              <a:xfrm>
                <a:off x="3020" y="1112"/>
                <a:ext cx="1094" cy="422"/>
                <a:chOff x="3020" y="1112"/>
                <a:chExt cx="1094" cy="422"/>
              </a:xfrm>
            </p:grpSpPr>
            <p:sp>
              <p:nvSpPr>
                <p:cNvPr id="13354" name="Rectangle 14"/>
                <p:cNvSpPr>
                  <a:spLocks noChangeArrowheads="1"/>
                </p:cNvSpPr>
                <p:nvPr/>
              </p:nvSpPr>
              <p:spPr bwMode="auto">
                <a:xfrm>
                  <a:off x="3063" y="1112"/>
                  <a:ext cx="1008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70—90 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355" name="Rectangle 45"/>
                <p:cNvSpPr>
                  <a:spLocks noChangeArrowheads="1"/>
                </p:cNvSpPr>
                <p:nvPr/>
              </p:nvSpPr>
              <p:spPr bwMode="auto">
                <a:xfrm>
                  <a:off x="3020" y="1112"/>
                  <a:ext cx="109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330" name="Group 48"/>
              <p:cNvGrpSpPr>
                <a:grpSpLocks/>
              </p:cNvGrpSpPr>
              <p:nvPr/>
            </p:nvGrpSpPr>
            <p:grpSpPr bwMode="auto">
              <a:xfrm>
                <a:off x="0" y="1534"/>
                <a:ext cx="1207" cy="422"/>
                <a:chOff x="0" y="1534"/>
                <a:chExt cx="1207" cy="422"/>
              </a:xfrm>
            </p:grpSpPr>
            <p:sp>
              <p:nvSpPr>
                <p:cNvPr id="13352" name="Rectangle 15"/>
                <p:cNvSpPr>
                  <a:spLocks noChangeArrowheads="1"/>
                </p:cNvSpPr>
                <p:nvPr/>
              </p:nvSpPr>
              <p:spPr bwMode="auto">
                <a:xfrm>
                  <a:off x="43" y="1534"/>
                  <a:ext cx="1121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По колошению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353" name="Rectangle 47"/>
                <p:cNvSpPr>
                  <a:spLocks noChangeArrowheads="1"/>
                </p:cNvSpPr>
                <p:nvPr/>
              </p:nvSpPr>
              <p:spPr bwMode="auto">
                <a:xfrm>
                  <a:off x="0" y="1534"/>
                  <a:ext cx="1207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331" name="Group 50"/>
              <p:cNvGrpSpPr>
                <a:grpSpLocks/>
              </p:cNvGrpSpPr>
              <p:nvPr/>
            </p:nvGrpSpPr>
            <p:grpSpPr bwMode="auto">
              <a:xfrm>
                <a:off x="1207" y="1534"/>
                <a:ext cx="935" cy="422"/>
                <a:chOff x="1207" y="1534"/>
                <a:chExt cx="935" cy="422"/>
              </a:xfrm>
            </p:grpSpPr>
            <p:sp>
              <p:nvSpPr>
                <p:cNvPr id="13350" name="Rectangle 16"/>
                <p:cNvSpPr>
                  <a:spLocks noChangeArrowheads="1"/>
                </p:cNvSpPr>
                <p:nvPr/>
              </p:nvSpPr>
              <p:spPr bwMode="auto">
                <a:xfrm>
                  <a:off x="1250" y="1534"/>
                  <a:ext cx="849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61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351" name="Rectangle 49"/>
                <p:cNvSpPr>
                  <a:spLocks noChangeArrowheads="1"/>
                </p:cNvSpPr>
                <p:nvPr/>
              </p:nvSpPr>
              <p:spPr bwMode="auto">
                <a:xfrm>
                  <a:off x="1207" y="1534"/>
                  <a:ext cx="93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332" name="Group 52"/>
              <p:cNvGrpSpPr>
                <a:grpSpLocks/>
              </p:cNvGrpSpPr>
              <p:nvPr/>
            </p:nvGrpSpPr>
            <p:grpSpPr bwMode="auto">
              <a:xfrm>
                <a:off x="2142" y="1534"/>
                <a:ext cx="878" cy="422"/>
                <a:chOff x="2142" y="1534"/>
                <a:chExt cx="878" cy="422"/>
              </a:xfrm>
            </p:grpSpPr>
            <p:sp>
              <p:nvSpPr>
                <p:cNvPr id="13348" name="Rectangle 17"/>
                <p:cNvSpPr>
                  <a:spLocks noChangeArrowheads="1"/>
                </p:cNvSpPr>
                <p:nvPr/>
              </p:nvSpPr>
              <p:spPr bwMode="auto">
                <a:xfrm>
                  <a:off x="2185" y="1534"/>
                  <a:ext cx="79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10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349" name="Rectangle 51"/>
                <p:cNvSpPr>
                  <a:spLocks noChangeArrowheads="1"/>
                </p:cNvSpPr>
                <p:nvPr/>
              </p:nvSpPr>
              <p:spPr bwMode="auto">
                <a:xfrm>
                  <a:off x="2142" y="1534"/>
                  <a:ext cx="878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333" name="Group 54"/>
              <p:cNvGrpSpPr>
                <a:grpSpLocks/>
              </p:cNvGrpSpPr>
              <p:nvPr/>
            </p:nvGrpSpPr>
            <p:grpSpPr bwMode="auto">
              <a:xfrm>
                <a:off x="3020" y="1534"/>
                <a:ext cx="1094" cy="422"/>
                <a:chOff x="3020" y="1534"/>
                <a:chExt cx="1094" cy="422"/>
              </a:xfrm>
            </p:grpSpPr>
            <p:sp>
              <p:nvSpPr>
                <p:cNvPr id="13346" name="Rectangle 18"/>
                <p:cNvSpPr>
                  <a:spLocks noChangeArrowheads="1"/>
                </p:cNvSpPr>
                <p:nvPr/>
              </p:nvSpPr>
              <p:spPr bwMode="auto">
                <a:xfrm>
                  <a:off x="3063" y="1534"/>
                  <a:ext cx="1008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75 -87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347" name="Rectangle 53"/>
                <p:cNvSpPr>
                  <a:spLocks noChangeArrowheads="1"/>
                </p:cNvSpPr>
                <p:nvPr/>
              </p:nvSpPr>
              <p:spPr bwMode="auto">
                <a:xfrm>
                  <a:off x="3020" y="1534"/>
                  <a:ext cx="109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334" name="Group 56"/>
              <p:cNvGrpSpPr>
                <a:grpSpLocks/>
              </p:cNvGrpSpPr>
              <p:nvPr/>
            </p:nvGrpSpPr>
            <p:grpSpPr bwMode="auto">
              <a:xfrm>
                <a:off x="0" y="1956"/>
                <a:ext cx="1207" cy="556"/>
                <a:chOff x="0" y="1956"/>
                <a:chExt cx="1207" cy="556"/>
              </a:xfrm>
            </p:grpSpPr>
            <p:sp>
              <p:nvSpPr>
                <p:cNvPr id="13344" name="Rectangle 19"/>
                <p:cNvSpPr>
                  <a:spLocks noChangeArrowheads="1"/>
                </p:cNvSpPr>
                <p:nvPr/>
              </p:nvSpPr>
              <p:spPr bwMode="auto">
                <a:xfrm>
                  <a:off x="43" y="1956"/>
                  <a:ext cx="1121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По кущению и колошению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345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1956"/>
                  <a:ext cx="1207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335" name="Group 58"/>
              <p:cNvGrpSpPr>
                <a:grpSpLocks/>
              </p:cNvGrpSpPr>
              <p:nvPr/>
            </p:nvGrpSpPr>
            <p:grpSpPr bwMode="auto">
              <a:xfrm>
                <a:off x="1207" y="1956"/>
                <a:ext cx="935" cy="556"/>
                <a:chOff x="1207" y="1956"/>
                <a:chExt cx="935" cy="556"/>
              </a:xfrm>
            </p:grpSpPr>
            <p:sp>
              <p:nvSpPr>
                <p:cNvPr id="13342" name="Rectangle 20"/>
                <p:cNvSpPr>
                  <a:spLocks noChangeArrowheads="1"/>
                </p:cNvSpPr>
                <p:nvPr/>
              </p:nvSpPr>
              <p:spPr bwMode="auto">
                <a:xfrm>
                  <a:off x="1250" y="1956"/>
                  <a:ext cx="849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61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343" name="Rectangle 57"/>
                <p:cNvSpPr>
                  <a:spLocks noChangeArrowheads="1"/>
                </p:cNvSpPr>
                <p:nvPr/>
              </p:nvSpPr>
              <p:spPr bwMode="auto">
                <a:xfrm>
                  <a:off x="1207" y="1956"/>
                  <a:ext cx="935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336" name="Group 60"/>
              <p:cNvGrpSpPr>
                <a:grpSpLocks/>
              </p:cNvGrpSpPr>
              <p:nvPr/>
            </p:nvGrpSpPr>
            <p:grpSpPr bwMode="auto">
              <a:xfrm>
                <a:off x="2142" y="1956"/>
                <a:ext cx="878" cy="556"/>
                <a:chOff x="2142" y="1956"/>
                <a:chExt cx="878" cy="556"/>
              </a:xfrm>
            </p:grpSpPr>
            <p:sp>
              <p:nvSpPr>
                <p:cNvPr id="13340" name="Rectangle 21"/>
                <p:cNvSpPr>
                  <a:spLocks noChangeArrowheads="1"/>
                </p:cNvSpPr>
                <p:nvPr/>
              </p:nvSpPr>
              <p:spPr bwMode="auto">
                <a:xfrm>
                  <a:off x="2185" y="1956"/>
                  <a:ext cx="792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10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341" name="Rectangle 59"/>
                <p:cNvSpPr>
                  <a:spLocks noChangeArrowheads="1"/>
                </p:cNvSpPr>
                <p:nvPr/>
              </p:nvSpPr>
              <p:spPr bwMode="auto">
                <a:xfrm>
                  <a:off x="2142" y="1956"/>
                  <a:ext cx="878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337" name="Group 62"/>
              <p:cNvGrpSpPr>
                <a:grpSpLocks/>
              </p:cNvGrpSpPr>
              <p:nvPr/>
            </p:nvGrpSpPr>
            <p:grpSpPr bwMode="auto">
              <a:xfrm>
                <a:off x="3020" y="1956"/>
                <a:ext cx="1094" cy="556"/>
                <a:chOff x="3020" y="1956"/>
                <a:chExt cx="1094" cy="556"/>
              </a:xfrm>
            </p:grpSpPr>
            <p:sp>
              <p:nvSpPr>
                <p:cNvPr id="13338" name="Rectangle 22"/>
                <p:cNvSpPr>
                  <a:spLocks noChangeArrowheads="1"/>
                </p:cNvSpPr>
                <p:nvPr/>
              </p:nvSpPr>
              <p:spPr bwMode="auto">
                <a:xfrm>
                  <a:off x="3063" y="1956"/>
                  <a:ext cx="1008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80-90 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339" name="Rectangle 61"/>
                <p:cNvSpPr>
                  <a:spLocks noChangeArrowheads="1"/>
                </p:cNvSpPr>
                <p:nvPr/>
              </p:nvSpPr>
              <p:spPr bwMode="auto">
                <a:xfrm>
                  <a:off x="3020" y="1956"/>
                  <a:ext cx="1094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3317" name="Rectangle 64"/>
            <p:cNvSpPr>
              <a:spLocks noChangeArrowheads="1"/>
            </p:cNvSpPr>
            <p:nvPr/>
          </p:nvSpPr>
          <p:spPr bwMode="auto">
            <a:xfrm>
              <a:off x="-3" y="-3"/>
              <a:ext cx="4120" cy="251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229600" cy="1006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Биологическая эффективность </a:t>
            </a:r>
            <a:r>
              <a:rPr lang="ru-RU" sz="2000" b="1" i="1">
                <a:solidFill>
                  <a:schemeClr val="accent2"/>
                </a:solidFill>
                <a:latin typeface="Arial" charset="0"/>
              </a:rPr>
              <a:t>Псевдобактерина</a:t>
            </a:r>
            <a:r>
              <a:rPr lang="ru-RU" sz="2000" b="1" baseline="30000">
                <a:solidFill>
                  <a:schemeClr val="accent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®</a:t>
            </a:r>
            <a:r>
              <a:rPr lang="ru-RU" sz="2000" b="1" i="1">
                <a:solidFill>
                  <a:schemeClr val="accent2"/>
                </a:solidFill>
                <a:latin typeface="Arial" charset="0"/>
              </a:rPr>
              <a:t>-2</a:t>
            </a:r>
          </a:p>
          <a:p>
            <a:pPr algn="ctr"/>
            <a:r>
              <a:rPr lang="ru-RU" sz="2000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sz="2000" b="1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в борьбе с корневыми гнилями пшеницы</a:t>
            </a:r>
            <a:endParaRPr lang="ru-RU" sz="2000" b="1">
              <a:solidFill>
                <a:schemeClr val="accent2"/>
              </a:solidFill>
              <a:latin typeface="Arial" charset="0"/>
            </a:endParaRPr>
          </a:p>
          <a:p>
            <a:pPr algn="ctr"/>
            <a:r>
              <a:rPr lang="ru-RU" sz="2000" b="1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при различных уровнях заболевания</a:t>
            </a:r>
            <a:r>
              <a:rPr lang="ru-RU" sz="2000" b="1">
                <a:solidFill>
                  <a:schemeClr val="accent2"/>
                </a:solidFill>
                <a:latin typeface="Arial" charset="0"/>
              </a:rPr>
              <a:t> </a:t>
            </a:r>
          </a:p>
        </p:txBody>
      </p:sp>
      <p:grpSp>
        <p:nvGrpSpPr>
          <p:cNvPr id="14339" name="Group 140"/>
          <p:cNvGrpSpPr>
            <a:grpSpLocks/>
          </p:cNvGrpSpPr>
          <p:nvPr/>
        </p:nvGrpSpPr>
        <p:grpSpPr bwMode="auto">
          <a:xfrm>
            <a:off x="304800" y="1524000"/>
            <a:ext cx="8382000" cy="4103688"/>
            <a:chOff x="-3" y="-3"/>
            <a:chExt cx="4065" cy="2769"/>
          </a:xfrm>
        </p:grpSpPr>
        <p:grpSp>
          <p:nvGrpSpPr>
            <p:cNvPr id="14340" name="Group 138"/>
            <p:cNvGrpSpPr>
              <a:grpSpLocks/>
            </p:cNvGrpSpPr>
            <p:nvPr/>
          </p:nvGrpSpPr>
          <p:grpSpPr bwMode="auto">
            <a:xfrm>
              <a:off x="0" y="0"/>
              <a:ext cx="4059" cy="2763"/>
              <a:chOff x="0" y="0"/>
              <a:chExt cx="4059" cy="2763"/>
            </a:xfrm>
          </p:grpSpPr>
          <p:grpSp>
            <p:nvGrpSpPr>
              <p:cNvPr id="14342" name="Group 91"/>
              <p:cNvGrpSpPr>
                <a:grpSpLocks/>
              </p:cNvGrpSpPr>
              <p:nvPr/>
            </p:nvGrpSpPr>
            <p:grpSpPr bwMode="auto">
              <a:xfrm>
                <a:off x="0" y="0"/>
                <a:ext cx="1094" cy="633"/>
                <a:chOff x="0" y="0"/>
                <a:chExt cx="1094" cy="633"/>
              </a:xfrm>
            </p:grpSpPr>
            <p:sp>
              <p:nvSpPr>
                <p:cNvPr id="14412" name="Rectangle 6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008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 b="1"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Способ обработки</a:t>
                  </a:r>
                </a:p>
                <a:p>
                  <a:pPr eaLnBrk="0" hangingPunct="0"/>
                  <a:endParaRPr lang="ru-RU" sz="1400" b="1">
                    <a:latin typeface="Arial" charset="0"/>
                  </a:endParaRPr>
                </a:p>
              </p:txBody>
            </p:sp>
            <p:sp>
              <p:nvSpPr>
                <p:cNvPr id="14413" name="Rectangle 9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9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43" name="Group 93"/>
              <p:cNvGrpSpPr>
                <a:grpSpLocks/>
              </p:cNvGrpSpPr>
              <p:nvPr/>
            </p:nvGrpSpPr>
            <p:grpSpPr bwMode="auto">
              <a:xfrm>
                <a:off x="1094" y="0"/>
                <a:ext cx="1137" cy="633"/>
                <a:chOff x="1094" y="0"/>
                <a:chExt cx="1137" cy="633"/>
              </a:xfrm>
            </p:grpSpPr>
            <p:sp>
              <p:nvSpPr>
                <p:cNvPr id="14410" name="Rectangle 67"/>
                <p:cNvSpPr>
                  <a:spLocks noChangeArrowheads="1"/>
                </p:cNvSpPr>
                <p:nvPr/>
              </p:nvSpPr>
              <p:spPr bwMode="auto">
                <a:xfrm>
                  <a:off x="1137" y="0"/>
                  <a:ext cx="1051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 b="1"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Распространение болезни в контроле, %</a:t>
                  </a:r>
                </a:p>
                <a:p>
                  <a:pPr eaLnBrk="0" hangingPunct="0"/>
                  <a:endParaRPr lang="ru-RU" sz="1400" b="1">
                    <a:latin typeface="Arial" charset="0"/>
                  </a:endParaRPr>
                </a:p>
              </p:txBody>
            </p:sp>
            <p:sp>
              <p:nvSpPr>
                <p:cNvPr id="14411" name="Rectangle 92"/>
                <p:cNvSpPr>
                  <a:spLocks noChangeArrowheads="1"/>
                </p:cNvSpPr>
                <p:nvPr/>
              </p:nvSpPr>
              <p:spPr bwMode="auto">
                <a:xfrm>
                  <a:off x="1094" y="0"/>
                  <a:ext cx="113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44" name="Group 95"/>
              <p:cNvGrpSpPr>
                <a:grpSpLocks/>
              </p:cNvGrpSpPr>
              <p:nvPr/>
            </p:nvGrpSpPr>
            <p:grpSpPr bwMode="auto">
              <a:xfrm>
                <a:off x="2231" y="0"/>
                <a:ext cx="878" cy="633"/>
                <a:chOff x="2231" y="0"/>
                <a:chExt cx="878" cy="633"/>
              </a:xfrm>
            </p:grpSpPr>
            <p:sp>
              <p:nvSpPr>
                <p:cNvPr id="14408" name="Rectangle 68"/>
                <p:cNvSpPr>
                  <a:spLocks noChangeArrowheads="1"/>
                </p:cNvSpPr>
                <p:nvPr/>
              </p:nvSpPr>
              <p:spPr bwMode="auto">
                <a:xfrm>
                  <a:off x="2274" y="0"/>
                  <a:ext cx="792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 b="1"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Развитие болезни в контроле, %</a:t>
                  </a:r>
                </a:p>
                <a:p>
                  <a:pPr eaLnBrk="0" hangingPunct="0"/>
                  <a:endParaRPr lang="ru-RU" sz="1400" b="1">
                    <a:latin typeface="Arial" charset="0"/>
                  </a:endParaRPr>
                </a:p>
              </p:txBody>
            </p:sp>
            <p:sp>
              <p:nvSpPr>
                <p:cNvPr id="14409" name="Rectangle 94"/>
                <p:cNvSpPr>
                  <a:spLocks noChangeArrowheads="1"/>
                </p:cNvSpPr>
                <p:nvPr/>
              </p:nvSpPr>
              <p:spPr bwMode="auto">
                <a:xfrm>
                  <a:off x="2231" y="0"/>
                  <a:ext cx="87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45" name="Group 97"/>
              <p:cNvGrpSpPr>
                <a:grpSpLocks/>
              </p:cNvGrpSpPr>
              <p:nvPr/>
            </p:nvGrpSpPr>
            <p:grpSpPr bwMode="auto">
              <a:xfrm>
                <a:off x="3109" y="0"/>
                <a:ext cx="950" cy="633"/>
                <a:chOff x="3109" y="0"/>
                <a:chExt cx="950" cy="633"/>
              </a:xfrm>
            </p:grpSpPr>
            <p:sp>
              <p:nvSpPr>
                <p:cNvPr id="14406" name="Rectangle 69"/>
                <p:cNvSpPr>
                  <a:spLocks noChangeArrowheads="1"/>
                </p:cNvSpPr>
                <p:nvPr/>
              </p:nvSpPr>
              <p:spPr bwMode="auto">
                <a:xfrm>
                  <a:off x="3152" y="0"/>
                  <a:ext cx="864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 b="1"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Биологическая эффективность, %</a:t>
                  </a:r>
                </a:p>
                <a:p>
                  <a:pPr eaLnBrk="0" hangingPunct="0"/>
                  <a:endParaRPr lang="ru-RU" sz="1400" b="1">
                    <a:latin typeface="Arial" charset="0"/>
                  </a:endParaRPr>
                </a:p>
              </p:txBody>
            </p:sp>
            <p:sp>
              <p:nvSpPr>
                <p:cNvPr id="14407" name="Rectangle 96"/>
                <p:cNvSpPr>
                  <a:spLocks noChangeArrowheads="1"/>
                </p:cNvSpPr>
                <p:nvPr/>
              </p:nvSpPr>
              <p:spPr bwMode="auto">
                <a:xfrm>
                  <a:off x="3109" y="0"/>
                  <a:ext cx="950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46" name="Group 99"/>
              <p:cNvGrpSpPr>
                <a:grpSpLocks/>
              </p:cNvGrpSpPr>
              <p:nvPr/>
            </p:nvGrpSpPr>
            <p:grpSpPr bwMode="auto">
              <a:xfrm>
                <a:off x="0" y="633"/>
                <a:ext cx="1094" cy="403"/>
                <a:chOff x="0" y="633"/>
                <a:chExt cx="1094" cy="403"/>
              </a:xfrm>
            </p:grpSpPr>
            <p:sp>
              <p:nvSpPr>
                <p:cNvPr id="14404" name="Rectangle 70"/>
                <p:cNvSpPr>
                  <a:spLocks noChangeArrowheads="1"/>
                </p:cNvSpPr>
                <p:nvPr/>
              </p:nvSpPr>
              <p:spPr bwMode="auto">
                <a:xfrm>
                  <a:off x="43" y="633"/>
                  <a:ext cx="100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 b="1"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Протравливание</a:t>
                  </a:r>
                </a:p>
                <a:p>
                  <a:pPr eaLnBrk="0" hangingPunct="0"/>
                  <a:endParaRPr lang="ru-RU" sz="1400" b="1">
                    <a:latin typeface="Arial" charset="0"/>
                  </a:endParaRPr>
                </a:p>
              </p:txBody>
            </p:sp>
            <p:sp>
              <p:nvSpPr>
                <p:cNvPr id="14405" name="Rectangle 98"/>
                <p:cNvSpPr>
                  <a:spLocks noChangeArrowheads="1"/>
                </p:cNvSpPr>
                <p:nvPr/>
              </p:nvSpPr>
              <p:spPr bwMode="auto">
                <a:xfrm>
                  <a:off x="0" y="633"/>
                  <a:ext cx="10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47" name="Group 101"/>
              <p:cNvGrpSpPr>
                <a:grpSpLocks/>
              </p:cNvGrpSpPr>
              <p:nvPr/>
            </p:nvGrpSpPr>
            <p:grpSpPr bwMode="auto">
              <a:xfrm>
                <a:off x="1094" y="633"/>
                <a:ext cx="1137" cy="403"/>
                <a:chOff x="1094" y="633"/>
                <a:chExt cx="1137" cy="403"/>
              </a:xfrm>
            </p:grpSpPr>
            <p:sp>
              <p:nvSpPr>
                <p:cNvPr id="14402" name="Rectangle 71"/>
                <p:cNvSpPr>
                  <a:spLocks noChangeArrowheads="1"/>
                </p:cNvSpPr>
                <p:nvPr/>
              </p:nvSpPr>
              <p:spPr bwMode="auto">
                <a:xfrm>
                  <a:off x="1137" y="633"/>
                  <a:ext cx="1051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 b="1"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5,6-18,3</a:t>
                  </a:r>
                </a:p>
                <a:p>
                  <a:pPr eaLnBrk="0" hangingPunct="0"/>
                  <a:endParaRPr lang="ru-RU" sz="1400" b="1">
                    <a:latin typeface="Arial" charset="0"/>
                  </a:endParaRPr>
                </a:p>
              </p:txBody>
            </p:sp>
            <p:sp>
              <p:nvSpPr>
                <p:cNvPr id="14403" name="Rectangle 100"/>
                <p:cNvSpPr>
                  <a:spLocks noChangeArrowheads="1"/>
                </p:cNvSpPr>
                <p:nvPr/>
              </p:nvSpPr>
              <p:spPr bwMode="auto">
                <a:xfrm>
                  <a:off x="1094" y="633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48" name="Group 103"/>
              <p:cNvGrpSpPr>
                <a:grpSpLocks/>
              </p:cNvGrpSpPr>
              <p:nvPr/>
            </p:nvGrpSpPr>
            <p:grpSpPr bwMode="auto">
              <a:xfrm>
                <a:off x="2231" y="633"/>
                <a:ext cx="878" cy="403"/>
                <a:chOff x="2231" y="633"/>
                <a:chExt cx="878" cy="403"/>
              </a:xfrm>
            </p:grpSpPr>
            <p:sp>
              <p:nvSpPr>
                <p:cNvPr id="14400" name="Rectangle 72"/>
                <p:cNvSpPr>
                  <a:spLocks noChangeArrowheads="1"/>
                </p:cNvSpPr>
                <p:nvPr/>
              </p:nvSpPr>
              <p:spPr bwMode="auto">
                <a:xfrm>
                  <a:off x="2274" y="633"/>
                  <a:ext cx="79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 b="1"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2,4-4,2</a:t>
                  </a:r>
                </a:p>
                <a:p>
                  <a:pPr eaLnBrk="0" hangingPunct="0"/>
                  <a:endParaRPr lang="ru-RU" sz="1400" b="1">
                    <a:latin typeface="Arial" charset="0"/>
                  </a:endParaRPr>
                </a:p>
              </p:txBody>
            </p:sp>
            <p:sp>
              <p:nvSpPr>
                <p:cNvPr id="14401" name="Rectangle 102"/>
                <p:cNvSpPr>
                  <a:spLocks noChangeArrowheads="1"/>
                </p:cNvSpPr>
                <p:nvPr/>
              </p:nvSpPr>
              <p:spPr bwMode="auto">
                <a:xfrm>
                  <a:off x="2231" y="633"/>
                  <a:ext cx="87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49" name="Group 105"/>
              <p:cNvGrpSpPr>
                <a:grpSpLocks/>
              </p:cNvGrpSpPr>
              <p:nvPr/>
            </p:nvGrpSpPr>
            <p:grpSpPr bwMode="auto">
              <a:xfrm>
                <a:off x="3109" y="633"/>
                <a:ext cx="950" cy="403"/>
                <a:chOff x="3109" y="633"/>
                <a:chExt cx="950" cy="403"/>
              </a:xfrm>
            </p:grpSpPr>
            <p:sp>
              <p:nvSpPr>
                <p:cNvPr id="14398" name="Rectangle 73"/>
                <p:cNvSpPr>
                  <a:spLocks noChangeArrowheads="1"/>
                </p:cNvSpPr>
                <p:nvPr/>
              </p:nvSpPr>
              <p:spPr bwMode="auto">
                <a:xfrm>
                  <a:off x="3152" y="633"/>
                  <a:ext cx="86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 b="1"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82-87</a:t>
                  </a:r>
                </a:p>
                <a:p>
                  <a:pPr eaLnBrk="0" hangingPunct="0"/>
                  <a:endParaRPr lang="ru-RU" sz="1400" b="1">
                    <a:latin typeface="Arial" charset="0"/>
                  </a:endParaRPr>
                </a:p>
              </p:txBody>
            </p:sp>
            <p:sp>
              <p:nvSpPr>
                <p:cNvPr id="14399" name="Rectangle 104"/>
                <p:cNvSpPr>
                  <a:spLocks noChangeArrowheads="1"/>
                </p:cNvSpPr>
                <p:nvPr/>
              </p:nvSpPr>
              <p:spPr bwMode="auto">
                <a:xfrm>
                  <a:off x="3109" y="633"/>
                  <a:ext cx="9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50" name="Group 107"/>
              <p:cNvGrpSpPr>
                <a:grpSpLocks/>
              </p:cNvGrpSpPr>
              <p:nvPr/>
            </p:nvGrpSpPr>
            <p:grpSpPr bwMode="auto">
              <a:xfrm>
                <a:off x="0" y="1036"/>
                <a:ext cx="1094" cy="403"/>
                <a:chOff x="0" y="1036"/>
                <a:chExt cx="1094" cy="403"/>
              </a:xfrm>
            </p:grpSpPr>
            <p:sp>
              <p:nvSpPr>
                <p:cNvPr id="14396" name="Rectangle 74"/>
                <p:cNvSpPr>
                  <a:spLocks noChangeArrowheads="1"/>
                </p:cNvSpPr>
                <p:nvPr/>
              </p:nvSpPr>
              <p:spPr bwMode="auto">
                <a:xfrm>
                  <a:off x="43" y="1036"/>
                  <a:ext cx="100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 b="1"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Протравливание</a:t>
                  </a:r>
                </a:p>
                <a:p>
                  <a:pPr eaLnBrk="0" hangingPunct="0"/>
                  <a:endParaRPr lang="ru-RU" sz="1400" b="1">
                    <a:latin typeface="Arial" charset="0"/>
                  </a:endParaRPr>
                </a:p>
              </p:txBody>
            </p:sp>
            <p:sp>
              <p:nvSpPr>
                <p:cNvPr id="14397" name="Rectangle 106"/>
                <p:cNvSpPr>
                  <a:spLocks noChangeArrowheads="1"/>
                </p:cNvSpPr>
                <p:nvPr/>
              </p:nvSpPr>
              <p:spPr bwMode="auto">
                <a:xfrm>
                  <a:off x="0" y="1036"/>
                  <a:ext cx="10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51" name="Group 109"/>
              <p:cNvGrpSpPr>
                <a:grpSpLocks/>
              </p:cNvGrpSpPr>
              <p:nvPr/>
            </p:nvGrpSpPr>
            <p:grpSpPr bwMode="auto">
              <a:xfrm>
                <a:off x="1094" y="1036"/>
                <a:ext cx="1137" cy="403"/>
                <a:chOff x="1094" y="1036"/>
                <a:chExt cx="1137" cy="403"/>
              </a:xfrm>
            </p:grpSpPr>
            <p:sp>
              <p:nvSpPr>
                <p:cNvPr id="14394" name="Rectangle 75"/>
                <p:cNvSpPr>
                  <a:spLocks noChangeArrowheads="1"/>
                </p:cNvSpPr>
                <p:nvPr/>
              </p:nvSpPr>
              <p:spPr bwMode="auto">
                <a:xfrm>
                  <a:off x="1137" y="1036"/>
                  <a:ext cx="1051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 b="1"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32</a:t>
                  </a:r>
                </a:p>
                <a:p>
                  <a:pPr eaLnBrk="0" hangingPunct="0"/>
                  <a:endParaRPr lang="ru-RU" sz="1400" b="1">
                    <a:latin typeface="Arial" charset="0"/>
                  </a:endParaRPr>
                </a:p>
              </p:txBody>
            </p:sp>
            <p:sp>
              <p:nvSpPr>
                <p:cNvPr id="14395" name="Rectangle 108"/>
                <p:cNvSpPr>
                  <a:spLocks noChangeArrowheads="1"/>
                </p:cNvSpPr>
                <p:nvPr/>
              </p:nvSpPr>
              <p:spPr bwMode="auto">
                <a:xfrm>
                  <a:off x="1094" y="1036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52" name="Group 111"/>
              <p:cNvGrpSpPr>
                <a:grpSpLocks/>
              </p:cNvGrpSpPr>
              <p:nvPr/>
            </p:nvGrpSpPr>
            <p:grpSpPr bwMode="auto">
              <a:xfrm>
                <a:off x="2231" y="1036"/>
                <a:ext cx="878" cy="403"/>
                <a:chOff x="2231" y="1036"/>
                <a:chExt cx="878" cy="403"/>
              </a:xfrm>
            </p:grpSpPr>
            <p:sp>
              <p:nvSpPr>
                <p:cNvPr id="14392" name="Rectangle 76"/>
                <p:cNvSpPr>
                  <a:spLocks noChangeArrowheads="1"/>
                </p:cNvSpPr>
                <p:nvPr/>
              </p:nvSpPr>
              <p:spPr bwMode="auto">
                <a:xfrm>
                  <a:off x="2274" y="1036"/>
                  <a:ext cx="79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 b="1"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9,6</a:t>
                  </a:r>
                </a:p>
                <a:p>
                  <a:pPr eaLnBrk="0" hangingPunct="0"/>
                  <a:endParaRPr lang="ru-RU" sz="1400" b="1">
                    <a:latin typeface="Arial" charset="0"/>
                  </a:endParaRPr>
                </a:p>
              </p:txBody>
            </p:sp>
            <p:sp>
              <p:nvSpPr>
                <p:cNvPr id="14393" name="Rectangle 110"/>
                <p:cNvSpPr>
                  <a:spLocks noChangeArrowheads="1"/>
                </p:cNvSpPr>
                <p:nvPr/>
              </p:nvSpPr>
              <p:spPr bwMode="auto">
                <a:xfrm>
                  <a:off x="2231" y="1036"/>
                  <a:ext cx="87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53" name="Group 113"/>
              <p:cNvGrpSpPr>
                <a:grpSpLocks/>
              </p:cNvGrpSpPr>
              <p:nvPr/>
            </p:nvGrpSpPr>
            <p:grpSpPr bwMode="auto">
              <a:xfrm>
                <a:off x="3109" y="1036"/>
                <a:ext cx="950" cy="403"/>
                <a:chOff x="3109" y="1036"/>
                <a:chExt cx="950" cy="403"/>
              </a:xfrm>
            </p:grpSpPr>
            <p:sp>
              <p:nvSpPr>
                <p:cNvPr id="14390" name="Rectangle 77"/>
                <p:cNvSpPr>
                  <a:spLocks noChangeArrowheads="1"/>
                </p:cNvSpPr>
                <p:nvPr/>
              </p:nvSpPr>
              <p:spPr bwMode="auto">
                <a:xfrm>
                  <a:off x="3152" y="1036"/>
                  <a:ext cx="86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 b="1"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49</a:t>
                  </a:r>
                  <a:r>
                    <a:rPr lang="ru-RU" sz="1400" b="1">
                      <a:latin typeface="Arial" charset="0"/>
                    </a:rPr>
                    <a:t>-53</a:t>
                  </a:r>
                </a:p>
                <a:p>
                  <a:pPr eaLnBrk="0" hangingPunct="0"/>
                  <a:endParaRPr lang="ru-RU" sz="1400" b="1">
                    <a:latin typeface="Arial" charset="0"/>
                  </a:endParaRPr>
                </a:p>
              </p:txBody>
            </p:sp>
            <p:sp>
              <p:nvSpPr>
                <p:cNvPr id="14391" name="Rectangle 112"/>
                <p:cNvSpPr>
                  <a:spLocks noChangeArrowheads="1"/>
                </p:cNvSpPr>
                <p:nvPr/>
              </p:nvSpPr>
              <p:spPr bwMode="auto">
                <a:xfrm>
                  <a:off x="3109" y="1036"/>
                  <a:ext cx="9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54" name="Group 115"/>
              <p:cNvGrpSpPr>
                <a:grpSpLocks/>
              </p:cNvGrpSpPr>
              <p:nvPr/>
            </p:nvGrpSpPr>
            <p:grpSpPr bwMode="auto">
              <a:xfrm>
                <a:off x="0" y="1439"/>
                <a:ext cx="1094" cy="403"/>
                <a:chOff x="0" y="1439"/>
                <a:chExt cx="1094" cy="403"/>
              </a:xfrm>
            </p:grpSpPr>
            <p:sp>
              <p:nvSpPr>
                <p:cNvPr id="14388" name="Rectangle 78"/>
                <p:cNvSpPr>
                  <a:spLocks noChangeArrowheads="1"/>
                </p:cNvSpPr>
                <p:nvPr/>
              </p:nvSpPr>
              <p:spPr bwMode="auto">
                <a:xfrm>
                  <a:off x="43" y="1439"/>
                  <a:ext cx="100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 b="1"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По кущению</a:t>
                  </a:r>
                </a:p>
                <a:p>
                  <a:pPr eaLnBrk="0" hangingPunct="0"/>
                  <a:endParaRPr lang="ru-RU" sz="1400" b="1">
                    <a:latin typeface="Arial" charset="0"/>
                  </a:endParaRPr>
                </a:p>
              </p:txBody>
            </p:sp>
            <p:sp>
              <p:nvSpPr>
                <p:cNvPr id="14389" name="Rectangle 114"/>
                <p:cNvSpPr>
                  <a:spLocks noChangeArrowheads="1"/>
                </p:cNvSpPr>
                <p:nvPr/>
              </p:nvSpPr>
              <p:spPr bwMode="auto">
                <a:xfrm>
                  <a:off x="0" y="1439"/>
                  <a:ext cx="10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55" name="Group 117"/>
              <p:cNvGrpSpPr>
                <a:grpSpLocks/>
              </p:cNvGrpSpPr>
              <p:nvPr/>
            </p:nvGrpSpPr>
            <p:grpSpPr bwMode="auto">
              <a:xfrm>
                <a:off x="1094" y="1439"/>
                <a:ext cx="1137" cy="403"/>
                <a:chOff x="1094" y="1439"/>
                <a:chExt cx="1137" cy="403"/>
              </a:xfrm>
            </p:grpSpPr>
            <p:sp>
              <p:nvSpPr>
                <p:cNvPr id="14386" name="Rectangle 79"/>
                <p:cNvSpPr>
                  <a:spLocks noChangeArrowheads="1"/>
                </p:cNvSpPr>
                <p:nvPr/>
              </p:nvSpPr>
              <p:spPr bwMode="auto">
                <a:xfrm>
                  <a:off x="1137" y="1439"/>
                  <a:ext cx="1051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 b="1"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7,8-20,0</a:t>
                  </a:r>
                </a:p>
                <a:p>
                  <a:pPr eaLnBrk="0" hangingPunct="0"/>
                  <a:endParaRPr lang="ru-RU" sz="1400" b="1">
                    <a:latin typeface="Arial" charset="0"/>
                  </a:endParaRPr>
                </a:p>
              </p:txBody>
            </p:sp>
            <p:sp>
              <p:nvSpPr>
                <p:cNvPr id="14387" name="Rectangle 116"/>
                <p:cNvSpPr>
                  <a:spLocks noChangeArrowheads="1"/>
                </p:cNvSpPr>
                <p:nvPr/>
              </p:nvSpPr>
              <p:spPr bwMode="auto">
                <a:xfrm>
                  <a:off x="1094" y="1439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56" name="Group 119"/>
              <p:cNvGrpSpPr>
                <a:grpSpLocks/>
              </p:cNvGrpSpPr>
              <p:nvPr/>
            </p:nvGrpSpPr>
            <p:grpSpPr bwMode="auto">
              <a:xfrm>
                <a:off x="2231" y="1439"/>
                <a:ext cx="878" cy="403"/>
                <a:chOff x="2231" y="1439"/>
                <a:chExt cx="878" cy="403"/>
              </a:xfrm>
            </p:grpSpPr>
            <p:sp>
              <p:nvSpPr>
                <p:cNvPr id="14384" name="Rectangle 80"/>
                <p:cNvSpPr>
                  <a:spLocks noChangeArrowheads="1"/>
                </p:cNvSpPr>
                <p:nvPr/>
              </p:nvSpPr>
              <p:spPr bwMode="auto">
                <a:xfrm>
                  <a:off x="2274" y="1439"/>
                  <a:ext cx="79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 b="1"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2,6-4,5</a:t>
                  </a:r>
                </a:p>
                <a:p>
                  <a:pPr eaLnBrk="0" hangingPunct="0"/>
                  <a:endParaRPr lang="ru-RU" sz="1400" b="1">
                    <a:latin typeface="Arial" charset="0"/>
                  </a:endParaRPr>
                </a:p>
              </p:txBody>
            </p:sp>
            <p:sp>
              <p:nvSpPr>
                <p:cNvPr id="14385" name="Rectangle 118"/>
                <p:cNvSpPr>
                  <a:spLocks noChangeArrowheads="1"/>
                </p:cNvSpPr>
                <p:nvPr/>
              </p:nvSpPr>
              <p:spPr bwMode="auto">
                <a:xfrm>
                  <a:off x="2231" y="1439"/>
                  <a:ext cx="87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57" name="Group 121"/>
              <p:cNvGrpSpPr>
                <a:grpSpLocks/>
              </p:cNvGrpSpPr>
              <p:nvPr/>
            </p:nvGrpSpPr>
            <p:grpSpPr bwMode="auto">
              <a:xfrm>
                <a:off x="3109" y="1439"/>
                <a:ext cx="950" cy="403"/>
                <a:chOff x="3109" y="1439"/>
                <a:chExt cx="950" cy="403"/>
              </a:xfrm>
            </p:grpSpPr>
            <p:sp>
              <p:nvSpPr>
                <p:cNvPr id="14382" name="Rectangle 81"/>
                <p:cNvSpPr>
                  <a:spLocks noChangeArrowheads="1"/>
                </p:cNvSpPr>
                <p:nvPr/>
              </p:nvSpPr>
              <p:spPr bwMode="auto">
                <a:xfrm>
                  <a:off x="3152" y="1439"/>
                  <a:ext cx="86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 b="1"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90-95</a:t>
                  </a:r>
                </a:p>
                <a:p>
                  <a:pPr eaLnBrk="0" hangingPunct="0"/>
                  <a:endParaRPr lang="ru-RU" sz="1400" b="1">
                    <a:latin typeface="Arial" charset="0"/>
                  </a:endParaRPr>
                </a:p>
              </p:txBody>
            </p:sp>
            <p:sp>
              <p:nvSpPr>
                <p:cNvPr id="14383" name="Rectangle 120"/>
                <p:cNvSpPr>
                  <a:spLocks noChangeArrowheads="1"/>
                </p:cNvSpPr>
                <p:nvPr/>
              </p:nvSpPr>
              <p:spPr bwMode="auto">
                <a:xfrm>
                  <a:off x="3109" y="1439"/>
                  <a:ext cx="9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58" name="Group 123"/>
              <p:cNvGrpSpPr>
                <a:grpSpLocks/>
              </p:cNvGrpSpPr>
              <p:nvPr/>
            </p:nvGrpSpPr>
            <p:grpSpPr bwMode="auto">
              <a:xfrm>
                <a:off x="0" y="1842"/>
                <a:ext cx="1094" cy="403"/>
                <a:chOff x="0" y="1842"/>
                <a:chExt cx="1094" cy="403"/>
              </a:xfrm>
            </p:grpSpPr>
            <p:sp>
              <p:nvSpPr>
                <p:cNvPr id="14380" name="Rectangle 82"/>
                <p:cNvSpPr>
                  <a:spLocks noChangeArrowheads="1"/>
                </p:cNvSpPr>
                <p:nvPr/>
              </p:nvSpPr>
              <p:spPr bwMode="auto">
                <a:xfrm>
                  <a:off x="43" y="1842"/>
                  <a:ext cx="100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 b="1"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По кущению</a:t>
                  </a:r>
                </a:p>
                <a:p>
                  <a:pPr eaLnBrk="0" hangingPunct="0"/>
                  <a:endParaRPr lang="ru-RU" sz="1400" b="1">
                    <a:latin typeface="Arial" charset="0"/>
                  </a:endParaRPr>
                </a:p>
              </p:txBody>
            </p:sp>
            <p:sp>
              <p:nvSpPr>
                <p:cNvPr id="14381" name="Rectangle 122"/>
                <p:cNvSpPr>
                  <a:spLocks noChangeArrowheads="1"/>
                </p:cNvSpPr>
                <p:nvPr/>
              </p:nvSpPr>
              <p:spPr bwMode="auto">
                <a:xfrm>
                  <a:off x="0" y="1842"/>
                  <a:ext cx="10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59" name="Group 125"/>
              <p:cNvGrpSpPr>
                <a:grpSpLocks/>
              </p:cNvGrpSpPr>
              <p:nvPr/>
            </p:nvGrpSpPr>
            <p:grpSpPr bwMode="auto">
              <a:xfrm>
                <a:off x="1094" y="1842"/>
                <a:ext cx="1137" cy="403"/>
                <a:chOff x="1094" y="1842"/>
                <a:chExt cx="1137" cy="403"/>
              </a:xfrm>
            </p:grpSpPr>
            <p:sp>
              <p:nvSpPr>
                <p:cNvPr id="14378" name="Rectangle 83"/>
                <p:cNvSpPr>
                  <a:spLocks noChangeArrowheads="1"/>
                </p:cNvSpPr>
                <p:nvPr/>
              </p:nvSpPr>
              <p:spPr bwMode="auto">
                <a:xfrm>
                  <a:off x="1137" y="1842"/>
                  <a:ext cx="1051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 b="1"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28,4-34,8</a:t>
                  </a:r>
                </a:p>
                <a:p>
                  <a:pPr eaLnBrk="0" hangingPunct="0"/>
                  <a:endParaRPr lang="ru-RU" sz="1400" b="1">
                    <a:latin typeface="Arial" charset="0"/>
                  </a:endParaRPr>
                </a:p>
              </p:txBody>
            </p:sp>
            <p:sp>
              <p:nvSpPr>
                <p:cNvPr id="14379" name="Rectangle 124"/>
                <p:cNvSpPr>
                  <a:spLocks noChangeArrowheads="1"/>
                </p:cNvSpPr>
                <p:nvPr/>
              </p:nvSpPr>
              <p:spPr bwMode="auto">
                <a:xfrm>
                  <a:off x="1094" y="1842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60" name="Group 127"/>
              <p:cNvGrpSpPr>
                <a:grpSpLocks/>
              </p:cNvGrpSpPr>
              <p:nvPr/>
            </p:nvGrpSpPr>
            <p:grpSpPr bwMode="auto">
              <a:xfrm>
                <a:off x="2231" y="1842"/>
                <a:ext cx="878" cy="403"/>
                <a:chOff x="2231" y="1842"/>
                <a:chExt cx="878" cy="403"/>
              </a:xfrm>
            </p:grpSpPr>
            <p:sp>
              <p:nvSpPr>
                <p:cNvPr id="14376" name="Rectangle 84"/>
                <p:cNvSpPr>
                  <a:spLocks noChangeArrowheads="1"/>
                </p:cNvSpPr>
                <p:nvPr/>
              </p:nvSpPr>
              <p:spPr bwMode="auto">
                <a:xfrm>
                  <a:off x="2274" y="1842"/>
                  <a:ext cx="79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 b="1"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10,0-10,1</a:t>
                  </a:r>
                </a:p>
                <a:p>
                  <a:pPr eaLnBrk="0" hangingPunct="0"/>
                  <a:endParaRPr lang="ru-RU" sz="1400" b="1">
                    <a:latin typeface="Arial" charset="0"/>
                  </a:endParaRPr>
                </a:p>
              </p:txBody>
            </p:sp>
            <p:sp>
              <p:nvSpPr>
                <p:cNvPr id="14377" name="Rectangle 126"/>
                <p:cNvSpPr>
                  <a:spLocks noChangeArrowheads="1"/>
                </p:cNvSpPr>
                <p:nvPr/>
              </p:nvSpPr>
              <p:spPr bwMode="auto">
                <a:xfrm>
                  <a:off x="2231" y="1842"/>
                  <a:ext cx="87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61" name="Group 129"/>
              <p:cNvGrpSpPr>
                <a:grpSpLocks/>
              </p:cNvGrpSpPr>
              <p:nvPr/>
            </p:nvGrpSpPr>
            <p:grpSpPr bwMode="auto">
              <a:xfrm>
                <a:off x="3109" y="1842"/>
                <a:ext cx="950" cy="403"/>
                <a:chOff x="3109" y="1842"/>
                <a:chExt cx="950" cy="403"/>
              </a:xfrm>
            </p:grpSpPr>
            <p:sp>
              <p:nvSpPr>
                <p:cNvPr id="14374" name="Rectangle 85"/>
                <p:cNvSpPr>
                  <a:spLocks noChangeArrowheads="1"/>
                </p:cNvSpPr>
                <p:nvPr/>
              </p:nvSpPr>
              <p:spPr bwMode="auto">
                <a:xfrm>
                  <a:off x="3152" y="1842"/>
                  <a:ext cx="86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 b="1"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50-55</a:t>
                  </a:r>
                </a:p>
                <a:p>
                  <a:pPr eaLnBrk="0" hangingPunct="0"/>
                  <a:endParaRPr lang="ru-RU" sz="1400" b="1">
                    <a:latin typeface="Arial" charset="0"/>
                  </a:endParaRPr>
                </a:p>
              </p:txBody>
            </p:sp>
            <p:sp>
              <p:nvSpPr>
                <p:cNvPr id="14375" name="Rectangle 128"/>
                <p:cNvSpPr>
                  <a:spLocks noChangeArrowheads="1"/>
                </p:cNvSpPr>
                <p:nvPr/>
              </p:nvSpPr>
              <p:spPr bwMode="auto">
                <a:xfrm>
                  <a:off x="3109" y="1842"/>
                  <a:ext cx="9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62" name="Group 131"/>
              <p:cNvGrpSpPr>
                <a:grpSpLocks/>
              </p:cNvGrpSpPr>
              <p:nvPr/>
            </p:nvGrpSpPr>
            <p:grpSpPr bwMode="auto">
              <a:xfrm>
                <a:off x="0" y="2245"/>
                <a:ext cx="1094" cy="518"/>
                <a:chOff x="0" y="2245"/>
                <a:chExt cx="1094" cy="518"/>
              </a:xfrm>
            </p:grpSpPr>
            <p:sp>
              <p:nvSpPr>
                <p:cNvPr id="14372" name="Rectangle 86"/>
                <p:cNvSpPr>
                  <a:spLocks noChangeArrowheads="1"/>
                </p:cNvSpPr>
                <p:nvPr/>
              </p:nvSpPr>
              <p:spPr bwMode="auto">
                <a:xfrm>
                  <a:off x="43" y="2245"/>
                  <a:ext cx="10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 b="1"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Протравливание + по кущению</a:t>
                  </a:r>
                </a:p>
                <a:p>
                  <a:pPr eaLnBrk="0" hangingPunct="0"/>
                  <a:endParaRPr lang="ru-RU" sz="1400" b="1">
                    <a:latin typeface="Arial" charset="0"/>
                  </a:endParaRPr>
                </a:p>
              </p:txBody>
            </p:sp>
            <p:sp>
              <p:nvSpPr>
                <p:cNvPr id="14373" name="Rectangle 130"/>
                <p:cNvSpPr>
                  <a:spLocks noChangeArrowheads="1"/>
                </p:cNvSpPr>
                <p:nvPr/>
              </p:nvSpPr>
              <p:spPr bwMode="auto">
                <a:xfrm>
                  <a:off x="0" y="2245"/>
                  <a:ext cx="10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63" name="Group 133"/>
              <p:cNvGrpSpPr>
                <a:grpSpLocks/>
              </p:cNvGrpSpPr>
              <p:nvPr/>
            </p:nvGrpSpPr>
            <p:grpSpPr bwMode="auto">
              <a:xfrm>
                <a:off x="1094" y="2245"/>
                <a:ext cx="1137" cy="518"/>
                <a:chOff x="1094" y="2245"/>
                <a:chExt cx="1137" cy="518"/>
              </a:xfrm>
            </p:grpSpPr>
            <p:sp>
              <p:nvSpPr>
                <p:cNvPr id="14370" name="Rectangle 87"/>
                <p:cNvSpPr>
                  <a:spLocks noChangeArrowheads="1"/>
                </p:cNvSpPr>
                <p:nvPr/>
              </p:nvSpPr>
              <p:spPr bwMode="auto">
                <a:xfrm>
                  <a:off x="1137" y="2245"/>
                  <a:ext cx="1051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 b="1"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53,4</a:t>
                  </a:r>
                </a:p>
                <a:p>
                  <a:pPr eaLnBrk="0" hangingPunct="0"/>
                  <a:endParaRPr lang="ru-RU" sz="1400" b="1">
                    <a:latin typeface="Arial" charset="0"/>
                  </a:endParaRPr>
                </a:p>
              </p:txBody>
            </p:sp>
            <p:sp>
              <p:nvSpPr>
                <p:cNvPr id="14371" name="Rectangle 132"/>
                <p:cNvSpPr>
                  <a:spLocks noChangeArrowheads="1"/>
                </p:cNvSpPr>
                <p:nvPr/>
              </p:nvSpPr>
              <p:spPr bwMode="auto">
                <a:xfrm>
                  <a:off x="1094" y="2245"/>
                  <a:ext cx="1137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64" name="Group 135"/>
              <p:cNvGrpSpPr>
                <a:grpSpLocks/>
              </p:cNvGrpSpPr>
              <p:nvPr/>
            </p:nvGrpSpPr>
            <p:grpSpPr bwMode="auto">
              <a:xfrm>
                <a:off x="2231" y="2245"/>
                <a:ext cx="878" cy="518"/>
                <a:chOff x="2231" y="2245"/>
                <a:chExt cx="878" cy="518"/>
              </a:xfrm>
            </p:grpSpPr>
            <p:sp>
              <p:nvSpPr>
                <p:cNvPr id="14368" name="Rectangle 88"/>
                <p:cNvSpPr>
                  <a:spLocks noChangeArrowheads="1"/>
                </p:cNvSpPr>
                <p:nvPr/>
              </p:nvSpPr>
              <p:spPr bwMode="auto">
                <a:xfrm>
                  <a:off x="2274" y="2245"/>
                  <a:ext cx="79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 b="1"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16,6</a:t>
                  </a:r>
                </a:p>
                <a:p>
                  <a:pPr eaLnBrk="0" hangingPunct="0"/>
                  <a:endParaRPr lang="ru-RU" sz="1400" b="1">
                    <a:latin typeface="Arial" charset="0"/>
                  </a:endParaRPr>
                </a:p>
              </p:txBody>
            </p:sp>
            <p:sp>
              <p:nvSpPr>
                <p:cNvPr id="14369" name="Rectangle 134"/>
                <p:cNvSpPr>
                  <a:spLocks noChangeArrowheads="1"/>
                </p:cNvSpPr>
                <p:nvPr/>
              </p:nvSpPr>
              <p:spPr bwMode="auto">
                <a:xfrm>
                  <a:off x="2231" y="2245"/>
                  <a:ext cx="87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65" name="Group 137"/>
              <p:cNvGrpSpPr>
                <a:grpSpLocks/>
              </p:cNvGrpSpPr>
              <p:nvPr/>
            </p:nvGrpSpPr>
            <p:grpSpPr bwMode="auto">
              <a:xfrm>
                <a:off x="3109" y="2245"/>
                <a:ext cx="950" cy="518"/>
                <a:chOff x="3109" y="2245"/>
                <a:chExt cx="950" cy="518"/>
              </a:xfrm>
            </p:grpSpPr>
            <p:sp>
              <p:nvSpPr>
                <p:cNvPr id="14366" name="Rectangle 89"/>
                <p:cNvSpPr>
                  <a:spLocks noChangeArrowheads="1"/>
                </p:cNvSpPr>
                <p:nvPr/>
              </p:nvSpPr>
              <p:spPr bwMode="auto">
                <a:xfrm>
                  <a:off x="3152" y="2245"/>
                  <a:ext cx="86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 b="1"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83</a:t>
                  </a:r>
                  <a:r>
                    <a:rPr lang="ru-RU" sz="1400" b="1">
                      <a:latin typeface="Arial" charset="0"/>
                    </a:rPr>
                    <a:t>-90</a:t>
                  </a:r>
                </a:p>
                <a:p>
                  <a:pPr eaLnBrk="0" hangingPunct="0"/>
                  <a:endParaRPr lang="ru-RU" sz="1400" b="1">
                    <a:latin typeface="Arial" charset="0"/>
                  </a:endParaRPr>
                </a:p>
              </p:txBody>
            </p:sp>
            <p:sp>
              <p:nvSpPr>
                <p:cNvPr id="14367" name="Rectangle 136"/>
                <p:cNvSpPr>
                  <a:spLocks noChangeArrowheads="1"/>
                </p:cNvSpPr>
                <p:nvPr/>
              </p:nvSpPr>
              <p:spPr bwMode="auto">
                <a:xfrm>
                  <a:off x="3109" y="2245"/>
                  <a:ext cx="95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4341" name="Rectangle 139"/>
            <p:cNvSpPr>
              <a:spLocks noChangeArrowheads="1"/>
            </p:cNvSpPr>
            <p:nvPr/>
          </p:nvSpPr>
          <p:spPr bwMode="auto">
            <a:xfrm>
              <a:off x="-3" y="-3"/>
              <a:ext cx="4065" cy="2769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153400" cy="1006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  <a:latin typeface="Arial" charset="0"/>
              </a:rPr>
              <a:t>Биологическая эффективность </a:t>
            </a:r>
            <a:r>
              <a:rPr lang="ru-RU" sz="2000" b="1" i="1">
                <a:solidFill>
                  <a:schemeClr val="accent2"/>
                </a:solidFill>
                <a:latin typeface="Arial" charset="0"/>
              </a:rPr>
              <a:t>Псевдобактерина</a:t>
            </a:r>
            <a:r>
              <a:rPr lang="ru-RU" sz="2000" b="1" baseline="3000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®</a:t>
            </a:r>
            <a:r>
              <a:rPr lang="ru-RU" sz="2000" b="1" i="1">
                <a:solidFill>
                  <a:schemeClr val="accent2"/>
                </a:solidFill>
                <a:latin typeface="Arial" charset="0"/>
              </a:rPr>
              <a:t>-2</a:t>
            </a:r>
            <a:r>
              <a:rPr lang="ru-RU" sz="2000" b="1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algn="ctr"/>
            <a:r>
              <a:rPr lang="ru-RU" sz="2000" b="1">
                <a:solidFill>
                  <a:schemeClr val="accent2"/>
                </a:solidFill>
                <a:latin typeface="Arial" charset="0"/>
              </a:rPr>
              <a:t>в борьбе с бурой ржавчиной пшеницы </a:t>
            </a:r>
          </a:p>
          <a:p>
            <a:pPr algn="ctr"/>
            <a:r>
              <a:rPr lang="ru-RU" sz="2000" b="1">
                <a:solidFill>
                  <a:schemeClr val="accent2"/>
                </a:solidFill>
                <a:latin typeface="Arial" charset="0"/>
              </a:rPr>
              <a:t>при различных уровнях заболевания</a:t>
            </a:r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15363" name="Group 128"/>
          <p:cNvGrpSpPr>
            <a:grpSpLocks/>
          </p:cNvGrpSpPr>
          <p:nvPr/>
        </p:nvGrpSpPr>
        <p:grpSpPr bwMode="auto">
          <a:xfrm>
            <a:off x="685800" y="1600200"/>
            <a:ext cx="7696200" cy="4210050"/>
            <a:chOff x="-3" y="-3"/>
            <a:chExt cx="4419" cy="2652"/>
          </a:xfrm>
        </p:grpSpPr>
        <p:grpSp>
          <p:nvGrpSpPr>
            <p:cNvPr id="15364" name="Group 126"/>
            <p:cNvGrpSpPr>
              <a:grpSpLocks/>
            </p:cNvGrpSpPr>
            <p:nvPr/>
          </p:nvGrpSpPr>
          <p:grpSpPr bwMode="auto">
            <a:xfrm>
              <a:off x="0" y="0"/>
              <a:ext cx="4413" cy="2646"/>
              <a:chOff x="0" y="0"/>
              <a:chExt cx="4413" cy="2646"/>
            </a:xfrm>
          </p:grpSpPr>
          <p:grpSp>
            <p:nvGrpSpPr>
              <p:cNvPr id="15366" name="Group 87"/>
              <p:cNvGrpSpPr>
                <a:grpSpLocks/>
              </p:cNvGrpSpPr>
              <p:nvPr/>
            </p:nvGrpSpPr>
            <p:grpSpPr bwMode="auto">
              <a:xfrm>
                <a:off x="0" y="0"/>
                <a:ext cx="1434" cy="824"/>
                <a:chOff x="0" y="0"/>
                <a:chExt cx="1434" cy="824"/>
              </a:xfrm>
            </p:grpSpPr>
            <p:sp>
              <p:nvSpPr>
                <p:cNvPr id="15424" name="Rectangle 6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348" cy="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Способ обработки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425" name="Rectangle 8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34" cy="8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367" name="Group 89"/>
              <p:cNvGrpSpPr>
                <a:grpSpLocks/>
              </p:cNvGrpSpPr>
              <p:nvPr/>
            </p:nvGrpSpPr>
            <p:grpSpPr bwMode="auto">
              <a:xfrm>
                <a:off x="1434" y="0"/>
                <a:ext cx="1137" cy="824"/>
                <a:chOff x="1434" y="0"/>
                <a:chExt cx="1137" cy="824"/>
              </a:xfrm>
            </p:grpSpPr>
            <p:sp>
              <p:nvSpPr>
                <p:cNvPr id="15422" name="Rectangle 67"/>
                <p:cNvSpPr>
                  <a:spLocks noChangeArrowheads="1"/>
                </p:cNvSpPr>
                <p:nvPr/>
              </p:nvSpPr>
              <p:spPr bwMode="auto">
                <a:xfrm>
                  <a:off x="1477" y="0"/>
                  <a:ext cx="1051" cy="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Распространение болезни в контроле, 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423" name="Rectangle 88"/>
                <p:cNvSpPr>
                  <a:spLocks noChangeArrowheads="1"/>
                </p:cNvSpPr>
                <p:nvPr/>
              </p:nvSpPr>
              <p:spPr bwMode="auto">
                <a:xfrm>
                  <a:off x="1434" y="0"/>
                  <a:ext cx="1137" cy="8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368" name="Group 91"/>
              <p:cNvGrpSpPr>
                <a:grpSpLocks/>
              </p:cNvGrpSpPr>
              <p:nvPr/>
            </p:nvGrpSpPr>
            <p:grpSpPr bwMode="auto">
              <a:xfrm>
                <a:off x="2571" y="0"/>
                <a:ext cx="792" cy="824"/>
                <a:chOff x="2571" y="0"/>
                <a:chExt cx="792" cy="824"/>
              </a:xfrm>
            </p:grpSpPr>
            <p:sp>
              <p:nvSpPr>
                <p:cNvPr id="15420" name="Rectangle 68"/>
                <p:cNvSpPr>
                  <a:spLocks noChangeArrowheads="1"/>
                </p:cNvSpPr>
                <p:nvPr/>
              </p:nvSpPr>
              <p:spPr bwMode="auto">
                <a:xfrm>
                  <a:off x="2614" y="0"/>
                  <a:ext cx="706" cy="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Развитие болезни в контроле, 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421" name="Rectangle 90"/>
                <p:cNvSpPr>
                  <a:spLocks noChangeArrowheads="1"/>
                </p:cNvSpPr>
                <p:nvPr/>
              </p:nvSpPr>
              <p:spPr bwMode="auto">
                <a:xfrm>
                  <a:off x="2571" y="0"/>
                  <a:ext cx="792" cy="8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369" name="Group 93"/>
              <p:cNvGrpSpPr>
                <a:grpSpLocks/>
              </p:cNvGrpSpPr>
              <p:nvPr/>
            </p:nvGrpSpPr>
            <p:grpSpPr bwMode="auto">
              <a:xfrm>
                <a:off x="3363" y="0"/>
                <a:ext cx="1050" cy="824"/>
                <a:chOff x="3363" y="0"/>
                <a:chExt cx="1050" cy="824"/>
              </a:xfrm>
            </p:grpSpPr>
            <p:sp>
              <p:nvSpPr>
                <p:cNvPr id="15418" name="Rectangle 69"/>
                <p:cNvSpPr>
                  <a:spLocks noChangeArrowheads="1"/>
                </p:cNvSpPr>
                <p:nvPr/>
              </p:nvSpPr>
              <p:spPr bwMode="auto">
                <a:xfrm>
                  <a:off x="3406" y="0"/>
                  <a:ext cx="964" cy="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Биологическая эффективность, 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419" name="Rectangle 92"/>
                <p:cNvSpPr>
                  <a:spLocks noChangeArrowheads="1"/>
                </p:cNvSpPr>
                <p:nvPr/>
              </p:nvSpPr>
              <p:spPr bwMode="auto">
                <a:xfrm>
                  <a:off x="3363" y="0"/>
                  <a:ext cx="1050" cy="8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370" name="Group 95"/>
              <p:cNvGrpSpPr>
                <a:grpSpLocks/>
              </p:cNvGrpSpPr>
              <p:nvPr/>
            </p:nvGrpSpPr>
            <p:grpSpPr bwMode="auto">
              <a:xfrm>
                <a:off x="0" y="824"/>
                <a:ext cx="1434" cy="422"/>
                <a:chOff x="0" y="824"/>
                <a:chExt cx="1434" cy="422"/>
              </a:xfrm>
            </p:grpSpPr>
            <p:sp>
              <p:nvSpPr>
                <p:cNvPr id="15416" name="Rectangle 70"/>
                <p:cNvSpPr>
                  <a:spLocks noChangeArrowheads="1"/>
                </p:cNvSpPr>
                <p:nvPr/>
              </p:nvSpPr>
              <p:spPr bwMode="auto">
                <a:xfrm>
                  <a:off x="43" y="824"/>
                  <a:ext cx="1348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По кущению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417" name="Rectangle 94"/>
                <p:cNvSpPr>
                  <a:spLocks noChangeArrowheads="1"/>
                </p:cNvSpPr>
                <p:nvPr/>
              </p:nvSpPr>
              <p:spPr bwMode="auto">
                <a:xfrm>
                  <a:off x="0" y="824"/>
                  <a:ext cx="143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371" name="Group 97"/>
              <p:cNvGrpSpPr>
                <a:grpSpLocks/>
              </p:cNvGrpSpPr>
              <p:nvPr/>
            </p:nvGrpSpPr>
            <p:grpSpPr bwMode="auto">
              <a:xfrm>
                <a:off x="1434" y="824"/>
                <a:ext cx="1137" cy="422"/>
                <a:chOff x="1434" y="824"/>
                <a:chExt cx="1137" cy="422"/>
              </a:xfrm>
            </p:grpSpPr>
            <p:sp>
              <p:nvSpPr>
                <p:cNvPr id="15414" name="Rectangle 71"/>
                <p:cNvSpPr>
                  <a:spLocks noChangeArrowheads="1"/>
                </p:cNvSpPr>
                <p:nvPr/>
              </p:nvSpPr>
              <p:spPr bwMode="auto">
                <a:xfrm>
                  <a:off x="1477" y="824"/>
                  <a:ext cx="1051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25—85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415" name="Rectangle 96"/>
                <p:cNvSpPr>
                  <a:spLocks noChangeArrowheads="1"/>
                </p:cNvSpPr>
                <p:nvPr/>
              </p:nvSpPr>
              <p:spPr bwMode="auto">
                <a:xfrm>
                  <a:off x="1434" y="824"/>
                  <a:ext cx="1137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372" name="Group 99"/>
              <p:cNvGrpSpPr>
                <a:grpSpLocks/>
              </p:cNvGrpSpPr>
              <p:nvPr/>
            </p:nvGrpSpPr>
            <p:grpSpPr bwMode="auto">
              <a:xfrm>
                <a:off x="2571" y="824"/>
                <a:ext cx="792" cy="422"/>
                <a:chOff x="2571" y="824"/>
                <a:chExt cx="792" cy="422"/>
              </a:xfrm>
            </p:grpSpPr>
            <p:sp>
              <p:nvSpPr>
                <p:cNvPr id="15412" name="Rectangle 72"/>
                <p:cNvSpPr>
                  <a:spLocks noChangeArrowheads="1"/>
                </p:cNvSpPr>
                <p:nvPr/>
              </p:nvSpPr>
              <p:spPr bwMode="auto">
                <a:xfrm>
                  <a:off x="2614" y="824"/>
                  <a:ext cx="706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5—15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413" name="Rectangle 98"/>
                <p:cNvSpPr>
                  <a:spLocks noChangeArrowheads="1"/>
                </p:cNvSpPr>
                <p:nvPr/>
              </p:nvSpPr>
              <p:spPr bwMode="auto">
                <a:xfrm>
                  <a:off x="2571" y="824"/>
                  <a:ext cx="79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373" name="Group 101"/>
              <p:cNvGrpSpPr>
                <a:grpSpLocks/>
              </p:cNvGrpSpPr>
              <p:nvPr/>
            </p:nvGrpSpPr>
            <p:grpSpPr bwMode="auto">
              <a:xfrm>
                <a:off x="3363" y="824"/>
                <a:ext cx="1050" cy="422"/>
                <a:chOff x="3363" y="824"/>
                <a:chExt cx="1050" cy="422"/>
              </a:xfrm>
            </p:grpSpPr>
            <p:sp>
              <p:nvSpPr>
                <p:cNvPr id="15410" name="Rectangle 73"/>
                <p:cNvSpPr>
                  <a:spLocks noChangeArrowheads="1"/>
                </p:cNvSpPr>
                <p:nvPr/>
              </p:nvSpPr>
              <p:spPr bwMode="auto">
                <a:xfrm>
                  <a:off x="3406" y="824"/>
                  <a:ext cx="96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70—90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411" name="Rectangle 100"/>
                <p:cNvSpPr>
                  <a:spLocks noChangeArrowheads="1"/>
                </p:cNvSpPr>
                <p:nvPr/>
              </p:nvSpPr>
              <p:spPr bwMode="auto">
                <a:xfrm>
                  <a:off x="3363" y="824"/>
                  <a:ext cx="105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374" name="Group 103"/>
              <p:cNvGrpSpPr>
                <a:grpSpLocks/>
              </p:cNvGrpSpPr>
              <p:nvPr/>
            </p:nvGrpSpPr>
            <p:grpSpPr bwMode="auto">
              <a:xfrm>
                <a:off x="0" y="1246"/>
                <a:ext cx="1434" cy="422"/>
                <a:chOff x="0" y="1246"/>
                <a:chExt cx="1434" cy="422"/>
              </a:xfrm>
            </p:grpSpPr>
            <p:sp>
              <p:nvSpPr>
                <p:cNvPr id="15408" name="Rectangle 74"/>
                <p:cNvSpPr>
                  <a:spLocks noChangeArrowheads="1"/>
                </p:cNvSpPr>
                <p:nvPr/>
              </p:nvSpPr>
              <p:spPr bwMode="auto">
                <a:xfrm>
                  <a:off x="43" y="1246"/>
                  <a:ext cx="1348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По кущению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409" name="Rectangle 102"/>
                <p:cNvSpPr>
                  <a:spLocks noChangeArrowheads="1"/>
                </p:cNvSpPr>
                <p:nvPr/>
              </p:nvSpPr>
              <p:spPr bwMode="auto">
                <a:xfrm>
                  <a:off x="0" y="1246"/>
                  <a:ext cx="143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375" name="Group 105"/>
              <p:cNvGrpSpPr>
                <a:grpSpLocks/>
              </p:cNvGrpSpPr>
              <p:nvPr/>
            </p:nvGrpSpPr>
            <p:grpSpPr bwMode="auto">
              <a:xfrm>
                <a:off x="1434" y="1246"/>
                <a:ext cx="1137" cy="422"/>
                <a:chOff x="1434" y="1246"/>
                <a:chExt cx="1137" cy="422"/>
              </a:xfrm>
            </p:grpSpPr>
            <p:sp>
              <p:nvSpPr>
                <p:cNvPr id="15406" name="Rectangle 75"/>
                <p:cNvSpPr>
                  <a:spLocks noChangeArrowheads="1"/>
                </p:cNvSpPr>
                <p:nvPr/>
              </p:nvSpPr>
              <p:spPr bwMode="auto">
                <a:xfrm>
                  <a:off x="1477" y="1246"/>
                  <a:ext cx="1051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100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407" name="Rectangle 104"/>
                <p:cNvSpPr>
                  <a:spLocks noChangeArrowheads="1"/>
                </p:cNvSpPr>
                <p:nvPr/>
              </p:nvSpPr>
              <p:spPr bwMode="auto">
                <a:xfrm>
                  <a:off x="1434" y="1246"/>
                  <a:ext cx="1137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376" name="Group 107"/>
              <p:cNvGrpSpPr>
                <a:grpSpLocks/>
              </p:cNvGrpSpPr>
              <p:nvPr/>
            </p:nvGrpSpPr>
            <p:grpSpPr bwMode="auto">
              <a:xfrm>
                <a:off x="2571" y="1246"/>
                <a:ext cx="792" cy="422"/>
                <a:chOff x="2571" y="1246"/>
                <a:chExt cx="792" cy="422"/>
              </a:xfrm>
            </p:grpSpPr>
            <p:sp>
              <p:nvSpPr>
                <p:cNvPr id="15404" name="Rectangle 76"/>
                <p:cNvSpPr>
                  <a:spLocks noChangeArrowheads="1"/>
                </p:cNvSpPr>
                <p:nvPr/>
              </p:nvSpPr>
              <p:spPr bwMode="auto">
                <a:xfrm>
                  <a:off x="2614" y="1246"/>
                  <a:ext cx="706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25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405" name="Rectangle 106"/>
                <p:cNvSpPr>
                  <a:spLocks noChangeArrowheads="1"/>
                </p:cNvSpPr>
                <p:nvPr/>
              </p:nvSpPr>
              <p:spPr bwMode="auto">
                <a:xfrm>
                  <a:off x="2571" y="1246"/>
                  <a:ext cx="79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377" name="Group 109"/>
              <p:cNvGrpSpPr>
                <a:grpSpLocks/>
              </p:cNvGrpSpPr>
              <p:nvPr/>
            </p:nvGrpSpPr>
            <p:grpSpPr bwMode="auto">
              <a:xfrm>
                <a:off x="3363" y="1246"/>
                <a:ext cx="1050" cy="422"/>
                <a:chOff x="3363" y="1246"/>
                <a:chExt cx="1050" cy="422"/>
              </a:xfrm>
            </p:grpSpPr>
            <p:sp>
              <p:nvSpPr>
                <p:cNvPr id="15402" name="Rectangle 77"/>
                <p:cNvSpPr>
                  <a:spLocks noChangeArrowheads="1"/>
                </p:cNvSpPr>
                <p:nvPr/>
              </p:nvSpPr>
              <p:spPr bwMode="auto">
                <a:xfrm>
                  <a:off x="3406" y="1246"/>
                  <a:ext cx="96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50-62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403" name="Rectangle 108"/>
                <p:cNvSpPr>
                  <a:spLocks noChangeArrowheads="1"/>
                </p:cNvSpPr>
                <p:nvPr/>
              </p:nvSpPr>
              <p:spPr bwMode="auto">
                <a:xfrm>
                  <a:off x="3363" y="1246"/>
                  <a:ext cx="105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378" name="Group 111"/>
              <p:cNvGrpSpPr>
                <a:grpSpLocks/>
              </p:cNvGrpSpPr>
              <p:nvPr/>
            </p:nvGrpSpPr>
            <p:grpSpPr bwMode="auto">
              <a:xfrm>
                <a:off x="0" y="1668"/>
                <a:ext cx="1434" cy="422"/>
                <a:chOff x="0" y="1668"/>
                <a:chExt cx="1434" cy="422"/>
              </a:xfrm>
            </p:grpSpPr>
            <p:sp>
              <p:nvSpPr>
                <p:cNvPr id="15400" name="Rectangle 78"/>
                <p:cNvSpPr>
                  <a:spLocks noChangeArrowheads="1"/>
                </p:cNvSpPr>
                <p:nvPr/>
              </p:nvSpPr>
              <p:spPr bwMode="auto">
                <a:xfrm>
                  <a:off x="43" y="1668"/>
                  <a:ext cx="1348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По колошению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401" name="Rectangle 110"/>
                <p:cNvSpPr>
                  <a:spLocks noChangeArrowheads="1"/>
                </p:cNvSpPr>
                <p:nvPr/>
              </p:nvSpPr>
              <p:spPr bwMode="auto">
                <a:xfrm>
                  <a:off x="0" y="1668"/>
                  <a:ext cx="143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379" name="Group 113"/>
              <p:cNvGrpSpPr>
                <a:grpSpLocks/>
              </p:cNvGrpSpPr>
              <p:nvPr/>
            </p:nvGrpSpPr>
            <p:grpSpPr bwMode="auto">
              <a:xfrm>
                <a:off x="1434" y="1668"/>
                <a:ext cx="1137" cy="422"/>
                <a:chOff x="1434" y="1668"/>
                <a:chExt cx="1137" cy="422"/>
              </a:xfrm>
            </p:grpSpPr>
            <p:sp>
              <p:nvSpPr>
                <p:cNvPr id="15398" name="Rectangle 79"/>
                <p:cNvSpPr>
                  <a:spLocks noChangeArrowheads="1"/>
                </p:cNvSpPr>
                <p:nvPr/>
              </p:nvSpPr>
              <p:spPr bwMode="auto">
                <a:xfrm>
                  <a:off x="1477" y="1668"/>
                  <a:ext cx="1051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80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399" name="Rectangle 112"/>
                <p:cNvSpPr>
                  <a:spLocks noChangeArrowheads="1"/>
                </p:cNvSpPr>
                <p:nvPr/>
              </p:nvSpPr>
              <p:spPr bwMode="auto">
                <a:xfrm>
                  <a:off x="1434" y="1668"/>
                  <a:ext cx="1137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380" name="Group 115"/>
              <p:cNvGrpSpPr>
                <a:grpSpLocks/>
              </p:cNvGrpSpPr>
              <p:nvPr/>
            </p:nvGrpSpPr>
            <p:grpSpPr bwMode="auto">
              <a:xfrm>
                <a:off x="2571" y="1668"/>
                <a:ext cx="792" cy="422"/>
                <a:chOff x="2571" y="1668"/>
                <a:chExt cx="792" cy="422"/>
              </a:xfrm>
            </p:grpSpPr>
            <p:sp>
              <p:nvSpPr>
                <p:cNvPr id="15396" name="Rectangle 80"/>
                <p:cNvSpPr>
                  <a:spLocks noChangeArrowheads="1"/>
                </p:cNvSpPr>
                <p:nvPr/>
              </p:nvSpPr>
              <p:spPr bwMode="auto">
                <a:xfrm>
                  <a:off x="2614" y="1668"/>
                  <a:ext cx="706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15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397" name="Rectangle 114"/>
                <p:cNvSpPr>
                  <a:spLocks noChangeArrowheads="1"/>
                </p:cNvSpPr>
                <p:nvPr/>
              </p:nvSpPr>
              <p:spPr bwMode="auto">
                <a:xfrm>
                  <a:off x="2571" y="1668"/>
                  <a:ext cx="79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381" name="Group 117"/>
              <p:cNvGrpSpPr>
                <a:grpSpLocks/>
              </p:cNvGrpSpPr>
              <p:nvPr/>
            </p:nvGrpSpPr>
            <p:grpSpPr bwMode="auto">
              <a:xfrm>
                <a:off x="3363" y="1668"/>
                <a:ext cx="1050" cy="422"/>
                <a:chOff x="3363" y="1668"/>
                <a:chExt cx="1050" cy="422"/>
              </a:xfrm>
            </p:grpSpPr>
            <p:sp>
              <p:nvSpPr>
                <p:cNvPr id="15394" name="Rectangle 81"/>
                <p:cNvSpPr>
                  <a:spLocks noChangeArrowheads="1"/>
                </p:cNvSpPr>
                <p:nvPr/>
              </p:nvSpPr>
              <p:spPr bwMode="auto">
                <a:xfrm>
                  <a:off x="3406" y="1668"/>
                  <a:ext cx="96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70-81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395" name="Rectangle 116"/>
                <p:cNvSpPr>
                  <a:spLocks noChangeArrowheads="1"/>
                </p:cNvSpPr>
                <p:nvPr/>
              </p:nvSpPr>
              <p:spPr bwMode="auto">
                <a:xfrm>
                  <a:off x="3363" y="1668"/>
                  <a:ext cx="105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382" name="Group 119"/>
              <p:cNvGrpSpPr>
                <a:grpSpLocks/>
              </p:cNvGrpSpPr>
              <p:nvPr/>
            </p:nvGrpSpPr>
            <p:grpSpPr bwMode="auto">
              <a:xfrm>
                <a:off x="0" y="2090"/>
                <a:ext cx="1434" cy="556"/>
                <a:chOff x="0" y="2090"/>
                <a:chExt cx="1434" cy="556"/>
              </a:xfrm>
            </p:grpSpPr>
            <p:sp>
              <p:nvSpPr>
                <p:cNvPr id="15392" name="Rectangle 82"/>
                <p:cNvSpPr>
                  <a:spLocks noChangeArrowheads="1"/>
                </p:cNvSpPr>
                <p:nvPr/>
              </p:nvSpPr>
              <p:spPr bwMode="auto">
                <a:xfrm>
                  <a:off x="43" y="2090"/>
                  <a:ext cx="1348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По кущению и колошению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393" name="Rectangle 118"/>
                <p:cNvSpPr>
                  <a:spLocks noChangeArrowheads="1"/>
                </p:cNvSpPr>
                <p:nvPr/>
              </p:nvSpPr>
              <p:spPr bwMode="auto">
                <a:xfrm>
                  <a:off x="0" y="2090"/>
                  <a:ext cx="1434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383" name="Group 121"/>
              <p:cNvGrpSpPr>
                <a:grpSpLocks/>
              </p:cNvGrpSpPr>
              <p:nvPr/>
            </p:nvGrpSpPr>
            <p:grpSpPr bwMode="auto">
              <a:xfrm>
                <a:off x="1434" y="2090"/>
                <a:ext cx="1137" cy="556"/>
                <a:chOff x="1434" y="2090"/>
                <a:chExt cx="1137" cy="556"/>
              </a:xfrm>
            </p:grpSpPr>
            <p:sp>
              <p:nvSpPr>
                <p:cNvPr id="15390" name="Rectangle 83"/>
                <p:cNvSpPr>
                  <a:spLocks noChangeArrowheads="1"/>
                </p:cNvSpPr>
                <p:nvPr/>
              </p:nvSpPr>
              <p:spPr bwMode="auto">
                <a:xfrm>
                  <a:off x="1477" y="2090"/>
                  <a:ext cx="1051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80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391" name="Rectangle 120"/>
                <p:cNvSpPr>
                  <a:spLocks noChangeArrowheads="1"/>
                </p:cNvSpPr>
                <p:nvPr/>
              </p:nvSpPr>
              <p:spPr bwMode="auto">
                <a:xfrm>
                  <a:off x="1434" y="2090"/>
                  <a:ext cx="1137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384" name="Group 123"/>
              <p:cNvGrpSpPr>
                <a:grpSpLocks/>
              </p:cNvGrpSpPr>
              <p:nvPr/>
            </p:nvGrpSpPr>
            <p:grpSpPr bwMode="auto">
              <a:xfrm>
                <a:off x="2571" y="2090"/>
                <a:ext cx="792" cy="556"/>
                <a:chOff x="2571" y="2090"/>
                <a:chExt cx="792" cy="556"/>
              </a:xfrm>
            </p:grpSpPr>
            <p:sp>
              <p:nvSpPr>
                <p:cNvPr id="15388" name="Rectangle 84"/>
                <p:cNvSpPr>
                  <a:spLocks noChangeArrowheads="1"/>
                </p:cNvSpPr>
                <p:nvPr/>
              </p:nvSpPr>
              <p:spPr bwMode="auto">
                <a:xfrm>
                  <a:off x="2614" y="2090"/>
                  <a:ext cx="706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15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389" name="Rectangle 122"/>
                <p:cNvSpPr>
                  <a:spLocks noChangeArrowheads="1"/>
                </p:cNvSpPr>
                <p:nvPr/>
              </p:nvSpPr>
              <p:spPr bwMode="auto">
                <a:xfrm>
                  <a:off x="2571" y="2090"/>
                  <a:ext cx="792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385" name="Group 125"/>
              <p:cNvGrpSpPr>
                <a:grpSpLocks/>
              </p:cNvGrpSpPr>
              <p:nvPr/>
            </p:nvGrpSpPr>
            <p:grpSpPr bwMode="auto">
              <a:xfrm>
                <a:off x="3363" y="2090"/>
                <a:ext cx="1050" cy="556"/>
                <a:chOff x="3363" y="2090"/>
                <a:chExt cx="1050" cy="556"/>
              </a:xfrm>
            </p:grpSpPr>
            <p:sp>
              <p:nvSpPr>
                <p:cNvPr id="15386" name="Rectangle 85"/>
                <p:cNvSpPr>
                  <a:spLocks noChangeArrowheads="1"/>
                </p:cNvSpPr>
                <p:nvPr/>
              </p:nvSpPr>
              <p:spPr bwMode="auto">
                <a:xfrm>
                  <a:off x="3406" y="2090"/>
                  <a:ext cx="964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85-90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387" name="Rectangle 124"/>
                <p:cNvSpPr>
                  <a:spLocks noChangeArrowheads="1"/>
                </p:cNvSpPr>
                <p:nvPr/>
              </p:nvSpPr>
              <p:spPr bwMode="auto">
                <a:xfrm>
                  <a:off x="3363" y="2090"/>
                  <a:ext cx="1050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5365" name="Rectangle 127"/>
            <p:cNvSpPr>
              <a:spLocks noChangeArrowheads="1"/>
            </p:cNvSpPr>
            <p:nvPr/>
          </p:nvSpPr>
          <p:spPr bwMode="auto">
            <a:xfrm>
              <a:off x="-3" y="-3"/>
              <a:ext cx="4419" cy="2652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34925"/>
            <a:ext cx="9144000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  <a:latin typeface="Arial" charset="0"/>
              </a:rPr>
              <a:t>Влияние </a:t>
            </a:r>
            <a:r>
              <a:rPr lang="ru-RU" sz="2000" b="1" i="1">
                <a:solidFill>
                  <a:schemeClr val="accent2"/>
                </a:solidFill>
                <a:latin typeface="Arial" charset="0"/>
              </a:rPr>
              <a:t>Псевдобактерина</a:t>
            </a:r>
            <a:r>
              <a:rPr lang="ru-RU" sz="2000" b="1" baseline="3000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®</a:t>
            </a:r>
            <a:r>
              <a:rPr lang="ru-RU" sz="2000" b="1" i="1">
                <a:solidFill>
                  <a:schemeClr val="accent2"/>
                </a:solidFill>
                <a:latin typeface="Arial" charset="0"/>
              </a:rPr>
              <a:t>-2</a:t>
            </a:r>
            <a:r>
              <a:rPr lang="ru-RU" sz="2000" b="1">
                <a:solidFill>
                  <a:schemeClr val="accent2"/>
                </a:solidFill>
                <a:latin typeface="Arial" charset="0"/>
              </a:rPr>
              <a:t> на урожайность и качество пшеницы </a:t>
            </a:r>
          </a:p>
          <a:p>
            <a:pPr algn="ctr"/>
            <a:r>
              <a:rPr lang="ru-RU" sz="2000" b="1">
                <a:solidFill>
                  <a:schemeClr val="accent2"/>
                </a:solidFill>
                <a:latin typeface="Arial" charset="0"/>
              </a:rPr>
              <a:t>в различных климатических зона России</a:t>
            </a:r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16387" name="Group 140"/>
          <p:cNvGrpSpPr>
            <a:grpSpLocks/>
          </p:cNvGrpSpPr>
          <p:nvPr/>
        </p:nvGrpSpPr>
        <p:grpSpPr bwMode="auto">
          <a:xfrm>
            <a:off x="152400" y="762000"/>
            <a:ext cx="8839200" cy="6096000"/>
            <a:chOff x="-3" y="-3"/>
            <a:chExt cx="4381" cy="6308"/>
          </a:xfrm>
        </p:grpSpPr>
        <p:grpSp>
          <p:nvGrpSpPr>
            <p:cNvPr id="16388" name="Group 138"/>
            <p:cNvGrpSpPr>
              <a:grpSpLocks/>
            </p:cNvGrpSpPr>
            <p:nvPr/>
          </p:nvGrpSpPr>
          <p:grpSpPr bwMode="auto">
            <a:xfrm>
              <a:off x="0" y="0"/>
              <a:ext cx="4375" cy="6302"/>
              <a:chOff x="0" y="0"/>
              <a:chExt cx="4375" cy="6302"/>
            </a:xfrm>
          </p:grpSpPr>
          <p:grpSp>
            <p:nvGrpSpPr>
              <p:cNvPr id="16390" name="Group 49"/>
              <p:cNvGrpSpPr>
                <a:grpSpLocks/>
              </p:cNvGrpSpPr>
              <p:nvPr/>
            </p:nvGrpSpPr>
            <p:grpSpPr bwMode="auto">
              <a:xfrm>
                <a:off x="0" y="0"/>
                <a:ext cx="935" cy="633"/>
                <a:chOff x="0" y="0"/>
                <a:chExt cx="935" cy="633"/>
              </a:xfrm>
            </p:grpSpPr>
            <p:sp>
              <p:nvSpPr>
                <p:cNvPr id="16523" name="Rectangle 3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849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Сорт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524" name="Rectangle 4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3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391" name="Group 51"/>
              <p:cNvGrpSpPr>
                <a:grpSpLocks/>
              </p:cNvGrpSpPr>
              <p:nvPr/>
            </p:nvGrpSpPr>
            <p:grpSpPr bwMode="auto">
              <a:xfrm>
                <a:off x="935" y="0"/>
                <a:ext cx="1094" cy="633"/>
                <a:chOff x="935" y="0"/>
                <a:chExt cx="1094" cy="633"/>
              </a:xfrm>
            </p:grpSpPr>
            <p:sp>
              <p:nvSpPr>
                <p:cNvPr id="16521" name="Rectangle 4"/>
                <p:cNvSpPr>
                  <a:spLocks noChangeArrowheads="1"/>
                </p:cNvSpPr>
                <p:nvPr/>
              </p:nvSpPr>
              <p:spPr bwMode="auto">
                <a:xfrm>
                  <a:off x="978" y="0"/>
                  <a:ext cx="1008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Вариант 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522" name="Rectangle 50"/>
                <p:cNvSpPr>
                  <a:spLocks noChangeArrowheads="1"/>
                </p:cNvSpPr>
                <p:nvPr/>
              </p:nvSpPr>
              <p:spPr bwMode="auto">
                <a:xfrm>
                  <a:off x="935" y="0"/>
                  <a:ext cx="109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392" name="Group 53"/>
              <p:cNvGrpSpPr>
                <a:grpSpLocks/>
              </p:cNvGrpSpPr>
              <p:nvPr/>
            </p:nvGrpSpPr>
            <p:grpSpPr bwMode="auto">
              <a:xfrm>
                <a:off x="2029" y="0"/>
                <a:ext cx="878" cy="633"/>
                <a:chOff x="2029" y="0"/>
                <a:chExt cx="878" cy="633"/>
              </a:xfrm>
            </p:grpSpPr>
            <p:sp>
              <p:nvSpPr>
                <p:cNvPr id="16519" name="Rectangle 5"/>
                <p:cNvSpPr>
                  <a:spLocks noChangeArrowheads="1"/>
                </p:cNvSpPr>
                <p:nvPr/>
              </p:nvSpPr>
              <p:spPr bwMode="auto">
                <a:xfrm>
                  <a:off x="2072" y="0"/>
                  <a:ext cx="792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Урожайность, ц/га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520" name="Rectangle 52"/>
                <p:cNvSpPr>
                  <a:spLocks noChangeArrowheads="1"/>
                </p:cNvSpPr>
                <p:nvPr/>
              </p:nvSpPr>
              <p:spPr bwMode="auto">
                <a:xfrm>
                  <a:off x="2029" y="0"/>
                  <a:ext cx="87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393" name="Group 55"/>
              <p:cNvGrpSpPr>
                <a:grpSpLocks/>
              </p:cNvGrpSpPr>
              <p:nvPr/>
            </p:nvGrpSpPr>
            <p:grpSpPr bwMode="auto">
              <a:xfrm>
                <a:off x="2907" y="0"/>
                <a:ext cx="662" cy="633"/>
                <a:chOff x="2907" y="0"/>
                <a:chExt cx="662" cy="633"/>
              </a:xfrm>
            </p:grpSpPr>
            <p:sp>
              <p:nvSpPr>
                <p:cNvPr id="16517" name="Rectangle 6"/>
                <p:cNvSpPr>
                  <a:spLocks noChangeArrowheads="1"/>
                </p:cNvSpPr>
                <p:nvPr/>
              </p:nvSpPr>
              <p:spPr bwMode="auto">
                <a:xfrm>
                  <a:off x="2950" y="0"/>
                  <a:ext cx="576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Прибавка урожая, ц/га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518" name="Rectangle 54"/>
                <p:cNvSpPr>
                  <a:spLocks noChangeArrowheads="1"/>
                </p:cNvSpPr>
                <p:nvPr/>
              </p:nvSpPr>
              <p:spPr bwMode="auto">
                <a:xfrm>
                  <a:off x="2907" y="0"/>
                  <a:ext cx="662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394" name="Group 57"/>
              <p:cNvGrpSpPr>
                <a:grpSpLocks/>
              </p:cNvGrpSpPr>
              <p:nvPr/>
            </p:nvGrpSpPr>
            <p:grpSpPr bwMode="auto">
              <a:xfrm>
                <a:off x="3569" y="0"/>
                <a:ext cx="806" cy="633"/>
                <a:chOff x="3569" y="0"/>
                <a:chExt cx="806" cy="633"/>
              </a:xfrm>
            </p:grpSpPr>
            <p:sp>
              <p:nvSpPr>
                <p:cNvPr id="16515" name="Rectangle 7"/>
                <p:cNvSpPr>
                  <a:spLocks noChangeArrowheads="1"/>
                </p:cNvSpPr>
                <p:nvPr/>
              </p:nvSpPr>
              <p:spPr bwMode="auto">
                <a:xfrm>
                  <a:off x="3612" y="0"/>
                  <a:ext cx="720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Содержание клейковины, 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516" name="Rectangle 56"/>
                <p:cNvSpPr>
                  <a:spLocks noChangeArrowheads="1"/>
                </p:cNvSpPr>
                <p:nvPr/>
              </p:nvSpPr>
              <p:spPr bwMode="auto">
                <a:xfrm>
                  <a:off x="3569" y="0"/>
                  <a:ext cx="80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395" name="Group 59"/>
              <p:cNvGrpSpPr>
                <a:grpSpLocks/>
              </p:cNvGrpSpPr>
              <p:nvPr/>
            </p:nvGrpSpPr>
            <p:grpSpPr bwMode="auto">
              <a:xfrm>
                <a:off x="0" y="633"/>
                <a:ext cx="4375" cy="403"/>
                <a:chOff x="0" y="633"/>
                <a:chExt cx="4375" cy="403"/>
              </a:xfrm>
            </p:grpSpPr>
            <p:sp>
              <p:nvSpPr>
                <p:cNvPr id="16513" name="Rectangle 8"/>
                <p:cNvSpPr>
                  <a:spLocks noChangeArrowheads="1"/>
                </p:cNvSpPr>
                <p:nvPr/>
              </p:nvSpPr>
              <p:spPr bwMode="auto">
                <a:xfrm>
                  <a:off x="43" y="633"/>
                  <a:ext cx="428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                     Омская область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514" name="Rectangle 58"/>
                <p:cNvSpPr>
                  <a:spLocks noChangeArrowheads="1"/>
                </p:cNvSpPr>
                <p:nvPr/>
              </p:nvSpPr>
              <p:spPr bwMode="auto">
                <a:xfrm>
                  <a:off x="0" y="633"/>
                  <a:ext cx="437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396" name="Group 61"/>
              <p:cNvGrpSpPr>
                <a:grpSpLocks/>
              </p:cNvGrpSpPr>
              <p:nvPr/>
            </p:nvGrpSpPr>
            <p:grpSpPr bwMode="auto">
              <a:xfrm>
                <a:off x="0" y="1036"/>
                <a:ext cx="935" cy="1036"/>
                <a:chOff x="0" y="1036"/>
                <a:chExt cx="935" cy="1036"/>
              </a:xfrm>
            </p:grpSpPr>
            <p:sp>
              <p:nvSpPr>
                <p:cNvPr id="16511" name="Rectangle 9"/>
                <p:cNvSpPr>
                  <a:spLocks noChangeArrowheads="1"/>
                </p:cNvSpPr>
                <p:nvPr/>
              </p:nvSpPr>
              <p:spPr bwMode="auto">
                <a:xfrm>
                  <a:off x="43" y="1036"/>
                  <a:ext cx="849" cy="10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Яровая пшеница, сорт Эритроспермум-59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512" name="Rectangle 60"/>
                <p:cNvSpPr>
                  <a:spLocks noChangeArrowheads="1"/>
                </p:cNvSpPr>
                <p:nvPr/>
              </p:nvSpPr>
              <p:spPr bwMode="auto">
                <a:xfrm>
                  <a:off x="0" y="1036"/>
                  <a:ext cx="93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397" name="Group 63"/>
              <p:cNvGrpSpPr>
                <a:grpSpLocks/>
              </p:cNvGrpSpPr>
              <p:nvPr/>
            </p:nvGrpSpPr>
            <p:grpSpPr bwMode="auto">
              <a:xfrm>
                <a:off x="935" y="1036"/>
                <a:ext cx="1094" cy="403"/>
                <a:chOff x="935" y="1036"/>
                <a:chExt cx="1094" cy="403"/>
              </a:xfrm>
            </p:grpSpPr>
            <p:sp>
              <p:nvSpPr>
                <p:cNvPr id="16509" name="Rectangle 10"/>
                <p:cNvSpPr>
                  <a:spLocks noChangeArrowheads="1"/>
                </p:cNvSpPr>
                <p:nvPr/>
              </p:nvSpPr>
              <p:spPr bwMode="auto">
                <a:xfrm>
                  <a:off x="978" y="1036"/>
                  <a:ext cx="100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Контроль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510" name="Rectangle 62"/>
                <p:cNvSpPr>
                  <a:spLocks noChangeArrowheads="1"/>
                </p:cNvSpPr>
                <p:nvPr/>
              </p:nvSpPr>
              <p:spPr bwMode="auto">
                <a:xfrm>
                  <a:off x="935" y="1036"/>
                  <a:ext cx="10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398" name="Group 65"/>
              <p:cNvGrpSpPr>
                <a:grpSpLocks/>
              </p:cNvGrpSpPr>
              <p:nvPr/>
            </p:nvGrpSpPr>
            <p:grpSpPr bwMode="auto">
              <a:xfrm>
                <a:off x="2029" y="1036"/>
                <a:ext cx="878" cy="403"/>
                <a:chOff x="2029" y="1036"/>
                <a:chExt cx="878" cy="403"/>
              </a:xfrm>
            </p:grpSpPr>
            <p:sp>
              <p:nvSpPr>
                <p:cNvPr id="16507" name="Rectangle 11"/>
                <p:cNvSpPr>
                  <a:spLocks noChangeArrowheads="1"/>
                </p:cNvSpPr>
                <p:nvPr/>
              </p:nvSpPr>
              <p:spPr bwMode="auto">
                <a:xfrm>
                  <a:off x="2072" y="1036"/>
                  <a:ext cx="79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16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508" name="Rectangle 64"/>
                <p:cNvSpPr>
                  <a:spLocks noChangeArrowheads="1"/>
                </p:cNvSpPr>
                <p:nvPr/>
              </p:nvSpPr>
              <p:spPr bwMode="auto">
                <a:xfrm>
                  <a:off x="2029" y="1036"/>
                  <a:ext cx="87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399" name="Group 67"/>
              <p:cNvGrpSpPr>
                <a:grpSpLocks/>
              </p:cNvGrpSpPr>
              <p:nvPr/>
            </p:nvGrpSpPr>
            <p:grpSpPr bwMode="auto">
              <a:xfrm>
                <a:off x="2907" y="1036"/>
                <a:ext cx="662" cy="403"/>
                <a:chOff x="2907" y="1036"/>
                <a:chExt cx="662" cy="403"/>
              </a:xfrm>
            </p:grpSpPr>
            <p:sp>
              <p:nvSpPr>
                <p:cNvPr id="16505" name="Rectangle 12"/>
                <p:cNvSpPr>
                  <a:spLocks noChangeArrowheads="1"/>
                </p:cNvSpPr>
                <p:nvPr/>
              </p:nvSpPr>
              <p:spPr bwMode="auto">
                <a:xfrm>
                  <a:off x="2950" y="1036"/>
                  <a:ext cx="57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—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506" name="Rectangle 66"/>
                <p:cNvSpPr>
                  <a:spLocks noChangeArrowheads="1"/>
                </p:cNvSpPr>
                <p:nvPr/>
              </p:nvSpPr>
              <p:spPr bwMode="auto">
                <a:xfrm>
                  <a:off x="2907" y="1036"/>
                  <a:ext cx="66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00" name="Group 69"/>
              <p:cNvGrpSpPr>
                <a:grpSpLocks/>
              </p:cNvGrpSpPr>
              <p:nvPr/>
            </p:nvGrpSpPr>
            <p:grpSpPr bwMode="auto">
              <a:xfrm>
                <a:off x="3569" y="1036"/>
                <a:ext cx="806" cy="403"/>
                <a:chOff x="3569" y="1036"/>
                <a:chExt cx="806" cy="403"/>
              </a:xfrm>
            </p:grpSpPr>
            <p:sp>
              <p:nvSpPr>
                <p:cNvPr id="16503" name="Rectangle 13"/>
                <p:cNvSpPr>
                  <a:spLocks noChangeArrowheads="1"/>
                </p:cNvSpPr>
                <p:nvPr/>
              </p:nvSpPr>
              <p:spPr bwMode="auto">
                <a:xfrm>
                  <a:off x="3612" y="1036"/>
                  <a:ext cx="72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24,5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504" name="Rectangle 68"/>
                <p:cNvSpPr>
                  <a:spLocks noChangeArrowheads="1"/>
                </p:cNvSpPr>
                <p:nvPr/>
              </p:nvSpPr>
              <p:spPr bwMode="auto">
                <a:xfrm>
                  <a:off x="3569" y="1036"/>
                  <a:ext cx="80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01" name="Group 71"/>
              <p:cNvGrpSpPr>
                <a:grpSpLocks/>
              </p:cNvGrpSpPr>
              <p:nvPr/>
            </p:nvGrpSpPr>
            <p:grpSpPr bwMode="auto">
              <a:xfrm>
                <a:off x="935" y="1439"/>
                <a:ext cx="1094" cy="633"/>
                <a:chOff x="935" y="1439"/>
                <a:chExt cx="1094" cy="633"/>
              </a:xfrm>
            </p:grpSpPr>
            <p:sp>
              <p:nvSpPr>
                <p:cNvPr id="16501" name="Rectangle 14"/>
                <p:cNvSpPr>
                  <a:spLocks noChangeArrowheads="1"/>
                </p:cNvSpPr>
                <p:nvPr/>
              </p:nvSpPr>
              <p:spPr bwMode="auto">
                <a:xfrm>
                  <a:off x="978" y="1439"/>
                  <a:ext cx="1008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200" b="1" i="1">
                      <a:solidFill>
                        <a:srgbClr val="FFFFFF"/>
                      </a:solidFill>
                      <a:latin typeface="Arial" charset="0"/>
                    </a:rPr>
                    <a:t>Псевдобактерин</a:t>
                  </a:r>
                  <a:r>
                    <a:rPr lang="ru-RU" sz="1400" baseline="30000">
                      <a:ea typeface="Arial Unicode MS" pitchFamily="34" charset="-128"/>
                      <a:cs typeface="Arial Unicode MS" pitchFamily="34" charset="-128"/>
                    </a:rPr>
                    <a:t>®</a:t>
                  </a:r>
                  <a:r>
                    <a:rPr lang="ru-RU" sz="1200" b="1" i="1">
                      <a:solidFill>
                        <a:srgbClr val="FFFFFF"/>
                      </a:solidFill>
                      <a:latin typeface="Arial" charset="0"/>
                    </a:rPr>
                    <a:t>-2</a:t>
                  </a:r>
                  <a:r>
                    <a:rPr lang="ru-RU" sz="1200" b="1">
                      <a:solidFill>
                        <a:srgbClr val="FFFFFF"/>
                      </a:solidFill>
                      <a:latin typeface="Arial" charset="0"/>
                    </a:rPr>
                    <a:t>, обработка по вегетации</a:t>
                  </a:r>
                  <a:endParaRPr lang="ru-RU" sz="12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2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502" name="Rectangle 70"/>
                <p:cNvSpPr>
                  <a:spLocks noChangeArrowheads="1"/>
                </p:cNvSpPr>
                <p:nvPr/>
              </p:nvSpPr>
              <p:spPr bwMode="auto">
                <a:xfrm>
                  <a:off x="935" y="1439"/>
                  <a:ext cx="109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02" name="Group 73"/>
              <p:cNvGrpSpPr>
                <a:grpSpLocks/>
              </p:cNvGrpSpPr>
              <p:nvPr/>
            </p:nvGrpSpPr>
            <p:grpSpPr bwMode="auto">
              <a:xfrm>
                <a:off x="2029" y="1439"/>
                <a:ext cx="878" cy="633"/>
                <a:chOff x="2029" y="1439"/>
                <a:chExt cx="878" cy="633"/>
              </a:xfrm>
            </p:grpSpPr>
            <p:sp>
              <p:nvSpPr>
                <p:cNvPr id="16499" name="Rectangle 15"/>
                <p:cNvSpPr>
                  <a:spLocks noChangeArrowheads="1"/>
                </p:cNvSpPr>
                <p:nvPr/>
              </p:nvSpPr>
              <p:spPr bwMode="auto">
                <a:xfrm>
                  <a:off x="2072" y="1439"/>
                  <a:ext cx="792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20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500" name="Rectangle 72"/>
                <p:cNvSpPr>
                  <a:spLocks noChangeArrowheads="1"/>
                </p:cNvSpPr>
                <p:nvPr/>
              </p:nvSpPr>
              <p:spPr bwMode="auto">
                <a:xfrm>
                  <a:off x="2029" y="1439"/>
                  <a:ext cx="87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03" name="Group 75"/>
              <p:cNvGrpSpPr>
                <a:grpSpLocks/>
              </p:cNvGrpSpPr>
              <p:nvPr/>
            </p:nvGrpSpPr>
            <p:grpSpPr bwMode="auto">
              <a:xfrm>
                <a:off x="2907" y="1439"/>
                <a:ext cx="662" cy="633"/>
                <a:chOff x="2907" y="1439"/>
                <a:chExt cx="662" cy="633"/>
              </a:xfrm>
            </p:grpSpPr>
            <p:sp>
              <p:nvSpPr>
                <p:cNvPr id="16497" name="Rectangle 16"/>
                <p:cNvSpPr>
                  <a:spLocks noChangeArrowheads="1"/>
                </p:cNvSpPr>
                <p:nvPr/>
              </p:nvSpPr>
              <p:spPr bwMode="auto">
                <a:xfrm>
                  <a:off x="2950" y="1439"/>
                  <a:ext cx="576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4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98" name="Rectangle 74"/>
                <p:cNvSpPr>
                  <a:spLocks noChangeArrowheads="1"/>
                </p:cNvSpPr>
                <p:nvPr/>
              </p:nvSpPr>
              <p:spPr bwMode="auto">
                <a:xfrm>
                  <a:off x="2907" y="1439"/>
                  <a:ext cx="662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04" name="Group 77"/>
              <p:cNvGrpSpPr>
                <a:grpSpLocks/>
              </p:cNvGrpSpPr>
              <p:nvPr/>
            </p:nvGrpSpPr>
            <p:grpSpPr bwMode="auto">
              <a:xfrm>
                <a:off x="3569" y="1439"/>
                <a:ext cx="806" cy="633"/>
                <a:chOff x="3569" y="1439"/>
                <a:chExt cx="806" cy="633"/>
              </a:xfrm>
            </p:grpSpPr>
            <p:sp>
              <p:nvSpPr>
                <p:cNvPr id="16495" name="Rectangle 17"/>
                <p:cNvSpPr>
                  <a:spLocks noChangeArrowheads="1"/>
                </p:cNvSpPr>
                <p:nvPr/>
              </p:nvSpPr>
              <p:spPr bwMode="auto">
                <a:xfrm>
                  <a:off x="3612" y="1439"/>
                  <a:ext cx="720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26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96" name="Rectangle 76"/>
                <p:cNvSpPr>
                  <a:spLocks noChangeArrowheads="1"/>
                </p:cNvSpPr>
                <p:nvPr/>
              </p:nvSpPr>
              <p:spPr bwMode="auto">
                <a:xfrm>
                  <a:off x="3569" y="1439"/>
                  <a:ext cx="80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05" name="Group 79"/>
              <p:cNvGrpSpPr>
                <a:grpSpLocks/>
              </p:cNvGrpSpPr>
              <p:nvPr/>
            </p:nvGrpSpPr>
            <p:grpSpPr bwMode="auto">
              <a:xfrm>
                <a:off x="0" y="2072"/>
                <a:ext cx="4375" cy="374"/>
                <a:chOff x="0" y="2072"/>
                <a:chExt cx="4375" cy="374"/>
              </a:xfrm>
            </p:grpSpPr>
            <p:sp>
              <p:nvSpPr>
                <p:cNvPr id="16493" name="Rectangle 18"/>
                <p:cNvSpPr>
                  <a:spLocks noChangeArrowheads="1"/>
                </p:cNvSpPr>
                <p:nvPr/>
              </p:nvSpPr>
              <p:spPr bwMode="auto">
                <a:xfrm>
                  <a:off x="43" y="2072"/>
                  <a:ext cx="4289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                   Краснодарский край</a:t>
                  </a:r>
                  <a:endParaRPr lang="ru-RU" sz="1400" b="1" i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94" name="Rectangle 78"/>
                <p:cNvSpPr>
                  <a:spLocks noChangeArrowheads="1"/>
                </p:cNvSpPr>
                <p:nvPr/>
              </p:nvSpPr>
              <p:spPr bwMode="auto">
                <a:xfrm>
                  <a:off x="0" y="2072"/>
                  <a:ext cx="437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06" name="Group 81"/>
              <p:cNvGrpSpPr>
                <a:grpSpLocks/>
              </p:cNvGrpSpPr>
              <p:nvPr/>
            </p:nvGrpSpPr>
            <p:grpSpPr bwMode="auto">
              <a:xfrm>
                <a:off x="0" y="2446"/>
                <a:ext cx="935" cy="1036"/>
                <a:chOff x="0" y="2446"/>
                <a:chExt cx="935" cy="1036"/>
              </a:xfrm>
            </p:grpSpPr>
            <p:sp>
              <p:nvSpPr>
                <p:cNvPr id="16491" name="Rectangle 19"/>
                <p:cNvSpPr>
                  <a:spLocks noChangeArrowheads="1"/>
                </p:cNvSpPr>
                <p:nvPr/>
              </p:nvSpPr>
              <p:spPr bwMode="auto">
                <a:xfrm>
                  <a:off x="43" y="2446"/>
                  <a:ext cx="849" cy="10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Озимая пшеница 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сорт Крошка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92" name="Rectangle 80"/>
                <p:cNvSpPr>
                  <a:spLocks noChangeArrowheads="1"/>
                </p:cNvSpPr>
                <p:nvPr/>
              </p:nvSpPr>
              <p:spPr bwMode="auto">
                <a:xfrm>
                  <a:off x="0" y="2446"/>
                  <a:ext cx="93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07" name="Group 83"/>
              <p:cNvGrpSpPr>
                <a:grpSpLocks/>
              </p:cNvGrpSpPr>
              <p:nvPr/>
            </p:nvGrpSpPr>
            <p:grpSpPr bwMode="auto">
              <a:xfrm>
                <a:off x="935" y="2446"/>
                <a:ext cx="1094" cy="403"/>
                <a:chOff x="935" y="2446"/>
                <a:chExt cx="1094" cy="403"/>
              </a:xfrm>
            </p:grpSpPr>
            <p:sp>
              <p:nvSpPr>
                <p:cNvPr id="16489" name="Rectangle 20"/>
                <p:cNvSpPr>
                  <a:spLocks noChangeArrowheads="1"/>
                </p:cNvSpPr>
                <p:nvPr/>
              </p:nvSpPr>
              <p:spPr bwMode="auto">
                <a:xfrm>
                  <a:off x="978" y="2446"/>
                  <a:ext cx="100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Контроль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90" name="Rectangle 82"/>
                <p:cNvSpPr>
                  <a:spLocks noChangeArrowheads="1"/>
                </p:cNvSpPr>
                <p:nvPr/>
              </p:nvSpPr>
              <p:spPr bwMode="auto">
                <a:xfrm>
                  <a:off x="935" y="2446"/>
                  <a:ext cx="10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08" name="Group 85"/>
              <p:cNvGrpSpPr>
                <a:grpSpLocks/>
              </p:cNvGrpSpPr>
              <p:nvPr/>
            </p:nvGrpSpPr>
            <p:grpSpPr bwMode="auto">
              <a:xfrm>
                <a:off x="2029" y="2446"/>
                <a:ext cx="878" cy="403"/>
                <a:chOff x="2029" y="2446"/>
                <a:chExt cx="878" cy="403"/>
              </a:xfrm>
            </p:grpSpPr>
            <p:sp>
              <p:nvSpPr>
                <p:cNvPr id="16487" name="Rectangle 21"/>
                <p:cNvSpPr>
                  <a:spLocks noChangeArrowheads="1"/>
                </p:cNvSpPr>
                <p:nvPr/>
              </p:nvSpPr>
              <p:spPr bwMode="auto">
                <a:xfrm>
                  <a:off x="2072" y="2446"/>
                  <a:ext cx="79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53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88" name="Rectangle 84"/>
                <p:cNvSpPr>
                  <a:spLocks noChangeArrowheads="1"/>
                </p:cNvSpPr>
                <p:nvPr/>
              </p:nvSpPr>
              <p:spPr bwMode="auto">
                <a:xfrm>
                  <a:off x="2029" y="2446"/>
                  <a:ext cx="87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09" name="Group 87"/>
              <p:cNvGrpSpPr>
                <a:grpSpLocks/>
              </p:cNvGrpSpPr>
              <p:nvPr/>
            </p:nvGrpSpPr>
            <p:grpSpPr bwMode="auto">
              <a:xfrm>
                <a:off x="2907" y="2446"/>
                <a:ext cx="662" cy="403"/>
                <a:chOff x="2907" y="2446"/>
                <a:chExt cx="662" cy="403"/>
              </a:xfrm>
            </p:grpSpPr>
            <p:sp>
              <p:nvSpPr>
                <p:cNvPr id="16485" name="Rectangle 22"/>
                <p:cNvSpPr>
                  <a:spLocks noChangeArrowheads="1"/>
                </p:cNvSpPr>
                <p:nvPr/>
              </p:nvSpPr>
              <p:spPr bwMode="auto">
                <a:xfrm>
                  <a:off x="2950" y="2446"/>
                  <a:ext cx="57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—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86" name="Rectangle 86"/>
                <p:cNvSpPr>
                  <a:spLocks noChangeArrowheads="1"/>
                </p:cNvSpPr>
                <p:nvPr/>
              </p:nvSpPr>
              <p:spPr bwMode="auto">
                <a:xfrm>
                  <a:off x="2907" y="2446"/>
                  <a:ext cx="66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10" name="Group 89"/>
              <p:cNvGrpSpPr>
                <a:grpSpLocks/>
              </p:cNvGrpSpPr>
              <p:nvPr/>
            </p:nvGrpSpPr>
            <p:grpSpPr bwMode="auto">
              <a:xfrm>
                <a:off x="3569" y="2446"/>
                <a:ext cx="806" cy="403"/>
                <a:chOff x="3569" y="2446"/>
                <a:chExt cx="806" cy="403"/>
              </a:xfrm>
            </p:grpSpPr>
            <p:sp>
              <p:nvSpPr>
                <p:cNvPr id="16483" name="Rectangle 23"/>
                <p:cNvSpPr>
                  <a:spLocks noChangeArrowheads="1"/>
                </p:cNvSpPr>
                <p:nvPr/>
              </p:nvSpPr>
              <p:spPr bwMode="auto">
                <a:xfrm>
                  <a:off x="3612" y="2446"/>
                  <a:ext cx="72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20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84" name="Rectangle 88"/>
                <p:cNvSpPr>
                  <a:spLocks noChangeArrowheads="1"/>
                </p:cNvSpPr>
                <p:nvPr/>
              </p:nvSpPr>
              <p:spPr bwMode="auto">
                <a:xfrm>
                  <a:off x="3569" y="2446"/>
                  <a:ext cx="80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11" name="Group 91"/>
              <p:cNvGrpSpPr>
                <a:grpSpLocks/>
              </p:cNvGrpSpPr>
              <p:nvPr/>
            </p:nvGrpSpPr>
            <p:grpSpPr bwMode="auto">
              <a:xfrm>
                <a:off x="935" y="2849"/>
                <a:ext cx="1094" cy="633"/>
                <a:chOff x="935" y="2849"/>
                <a:chExt cx="1094" cy="633"/>
              </a:xfrm>
            </p:grpSpPr>
            <p:sp>
              <p:nvSpPr>
                <p:cNvPr id="16481" name="Rectangle 24"/>
                <p:cNvSpPr>
                  <a:spLocks noChangeArrowheads="1"/>
                </p:cNvSpPr>
                <p:nvPr/>
              </p:nvSpPr>
              <p:spPr bwMode="auto">
                <a:xfrm>
                  <a:off x="978" y="2849"/>
                  <a:ext cx="1008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200" b="1" i="1">
                      <a:solidFill>
                        <a:srgbClr val="FFFFFF"/>
                      </a:solidFill>
                      <a:latin typeface="Arial" charset="0"/>
                    </a:rPr>
                    <a:t>Псевдобактерин</a:t>
                  </a:r>
                  <a:r>
                    <a:rPr lang="ru-RU" sz="1400" baseline="30000">
                      <a:ea typeface="Arial Unicode MS" pitchFamily="34" charset="-128"/>
                      <a:cs typeface="Arial Unicode MS" pitchFamily="34" charset="-128"/>
                    </a:rPr>
                    <a:t>®</a:t>
                  </a:r>
                  <a:r>
                    <a:rPr lang="ru-RU" sz="1200" b="1" i="1">
                      <a:solidFill>
                        <a:srgbClr val="FFFFFF"/>
                      </a:solidFill>
                      <a:latin typeface="Arial" charset="0"/>
                    </a:rPr>
                    <a:t>-2</a:t>
                  </a:r>
                  <a:r>
                    <a:rPr lang="ru-RU" sz="1200" b="1">
                      <a:solidFill>
                        <a:srgbClr val="FFFFFF"/>
                      </a:solidFill>
                      <a:latin typeface="Arial" charset="0"/>
                    </a:rPr>
                    <a:t>, обработка по вегетации</a:t>
                  </a:r>
                  <a:endParaRPr lang="ru-RU" sz="12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2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82" name="Rectangle 90"/>
                <p:cNvSpPr>
                  <a:spLocks noChangeArrowheads="1"/>
                </p:cNvSpPr>
                <p:nvPr/>
              </p:nvSpPr>
              <p:spPr bwMode="auto">
                <a:xfrm>
                  <a:off x="935" y="2849"/>
                  <a:ext cx="109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12" name="Group 93"/>
              <p:cNvGrpSpPr>
                <a:grpSpLocks/>
              </p:cNvGrpSpPr>
              <p:nvPr/>
            </p:nvGrpSpPr>
            <p:grpSpPr bwMode="auto">
              <a:xfrm>
                <a:off x="2029" y="2849"/>
                <a:ext cx="878" cy="633"/>
                <a:chOff x="2029" y="2849"/>
                <a:chExt cx="878" cy="633"/>
              </a:xfrm>
            </p:grpSpPr>
            <p:sp>
              <p:nvSpPr>
                <p:cNvPr id="16479" name="Rectangle 25"/>
                <p:cNvSpPr>
                  <a:spLocks noChangeArrowheads="1"/>
                </p:cNvSpPr>
                <p:nvPr/>
              </p:nvSpPr>
              <p:spPr bwMode="auto">
                <a:xfrm>
                  <a:off x="2072" y="2849"/>
                  <a:ext cx="792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56,5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80" name="Rectangle 92"/>
                <p:cNvSpPr>
                  <a:spLocks noChangeArrowheads="1"/>
                </p:cNvSpPr>
                <p:nvPr/>
              </p:nvSpPr>
              <p:spPr bwMode="auto">
                <a:xfrm>
                  <a:off x="2029" y="2849"/>
                  <a:ext cx="87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13" name="Group 95"/>
              <p:cNvGrpSpPr>
                <a:grpSpLocks/>
              </p:cNvGrpSpPr>
              <p:nvPr/>
            </p:nvGrpSpPr>
            <p:grpSpPr bwMode="auto">
              <a:xfrm>
                <a:off x="2907" y="2849"/>
                <a:ext cx="662" cy="633"/>
                <a:chOff x="2907" y="2849"/>
                <a:chExt cx="662" cy="633"/>
              </a:xfrm>
            </p:grpSpPr>
            <p:sp>
              <p:nvSpPr>
                <p:cNvPr id="16477" name="Rectangle 26"/>
                <p:cNvSpPr>
                  <a:spLocks noChangeArrowheads="1"/>
                </p:cNvSpPr>
                <p:nvPr/>
              </p:nvSpPr>
              <p:spPr bwMode="auto">
                <a:xfrm>
                  <a:off x="2950" y="2849"/>
                  <a:ext cx="576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3,5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78" name="Rectangle 94"/>
                <p:cNvSpPr>
                  <a:spLocks noChangeArrowheads="1"/>
                </p:cNvSpPr>
                <p:nvPr/>
              </p:nvSpPr>
              <p:spPr bwMode="auto">
                <a:xfrm>
                  <a:off x="2907" y="2849"/>
                  <a:ext cx="662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14" name="Group 97"/>
              <p:cNvGrpSpPr>
                <a:grpSpLocks/>
              </p:cNvGrpSpPr>
              <p:nvPr/>
            </p:nvGrpSpPr>
            <p:grpSpPr bwMode="auto">
              <a:xfrm>
                <a:off x="3569" y="2849"/>
                <a:ext cx="806" cy="633"/>
                <a:chOff x="3569" y="2849"/>
                <a:chExt cx="806" cy="633"/>
              </a:xfrm>
            </p:grpSpPr>
            <p:sp>
              <p:nvSpPr>
                <p:cNvPr id="16475" name="Rectangle 27"/>
                <p:cNvSpPr>
                  <a:spLocks noChangeArrowheads="1"/>
                </p:cNvSpPr>
                <p:nvPr/>
              </p:nvSpPr>
              <p:spPr bwMode="auto">
                <a:xfrm>
                  <a:off x="3612" y="2849"/>
                  <a:ext cx="720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22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76" name="Rectangle 96"/>
                <p:cNvSpPr>
                  <a:spLocks noChangeArrowheads="1"/>
                </p:cNvSpPr>
                <p:nvPr/>
              </p:nvSpPr>
              <p:spPr bwMode="auto">
                <a:xfrm>
                  <a:off x="3569" y="2849"/>
                  <a:ext cx="80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15" name="Group 99"/>
              <p:cNvGrpSpPr>
                <a:grpSpLocks/>
              </p:cNvGrpSpPr>
              <p:nvPr/>
            </p:nvGrpSpPr>
            <p:grpSpPr bwMode="auto">
              <a:xfrm>
                <a:off x="0" y="3482"/>
                <a:ext cx="4375" cy="374"/>
                <a:chOff x="0" y="3482"/>
                <a:chExt cx="4375" cy="374"/>
              </a:xfrm>
            </p:grpSpPr>
            <p:sp>
              <p:nvSpPr>
                <p:cNvPr id="16473" name="Rectangle 28"/>
                <p:cNvSpPr>
                  <a:spLocks noChangeArrowheads="1"/>
                </p:cNvSpPr>
                <p:nvPr/>
              </p:nvSpPr>
              <p:spPr bwMode="auto">
                <a:xfrm>
                  <a:off x="43" y="3482"/>
                  <a:ext cx="4289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                   Ставропольский край</a:t>
                  </a:r>
                  <a:endParaRPr lang="ru-RU" sz="1400" b="1" i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74" name="Rectangle 98"/>
                <p:cNvSpPr>
                  <a:spLocks noChangeArrowheads="1"/>
                </p:cNvSpPr>
                <p:nvPr/>
              </p:nvSpPr>
              <p:spPr bwMode="auto">
                <a:xfrm>
                  <a:off x="0" y="3482"/>
                  <a:ext cx="437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16" name="Group 101"/>
              <p:cNvGrpSpPr>
                <a:grpSpLocks/>
              </p:cNvGrpSpPr>
              <p:nvPr/>
            </p:nvGrpSpPr>
            <p:grpSpPr bwMode="auto">
              <a:xfrm>
                <a:off x="0" y="3856"/>
                <a:ext cx="935" cy="1036"/>
                <a:chOff x="0" y="3856"/>
                <a:chExt cx="935" cy="1036"/>
              </a:xfrm>
            </p:grpSpPr>
            <p:sp>
              <p:nvSpPr>
                <p:cNvPr id="16471" name="Rectangle 29"/>
                <p:cNvSpPr>
                  <a:spLocks noChangeArrowheads="1"/>
                </p:cNvSpPr>
                <p:nvPr/>
              </p:nvSpPr>
              <p:spPr bwMode="auto">
                <a:xfrm>
                  <a:off x="43" y="3856"/>
                  <a:ext cx="849" cy="10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Озимая пшеница, 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сорт Прикумчанка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72" name="Rectangle 100"/>
                <p:cNvSpPr>
                  <a:spLocks noChangeArrowheads="1"/>
                </p:cNvSpPr>
                <p:nvPr/>
              </p:nvSpPr>
              <p:spPr bwMode="auto">
                <a:xfrm>
                  <a:off x="0" y="3856"/>
                  <a:ext cx="93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17" name="Group 103"/>
              <p:cNvGrpSpPr>
                <a:grpSpLocks/>
              </p:cNvGrpSpPr>
              <p:nvPr/>
            </p:nvGrpSpPr>
            <p:grpSpPr bwMode="auto">
              <a:xfrm>
                <a:off x="935" y="3856"/>
                <a:ext cx="1094" cy="403"/>
                <a:chOff x="935" y="3856"/>
                <a:chExt cx="1094" cy="403"/>
              </a:xfrm>
            </p:grpSpPr>
            <p:sp>
              <p:nvSpPr>
                <p:cNvPr id="16469" name="Rectangle 30"/>
                <p:cNvSpPr>
                  <a:spLocks noChangeArrowheads="1"/>
                </p:cNvSpPr>
                <p:nvPr/>
              </p:nvSpPr>
              <p:spPr bwMode="auto">
                <a:xfrm>
                  <a:off x="978" y="3856"/>
                  <a:ext cx="100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Контроль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70" name="Rectangle 102"/>
                <p:cNvSpPr>
                  <a:spLocks noChangeArrowheads="1"/>
                </p:cNvSpPr>
                <p:nvPr/>
              </p:nvSpPr>
              <p:spPr bwMode="auto">
                <a:xfrm>
                  <a:off x="935" y="3856"/>
                  <a:ext cx="10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18" name="Group 105"/>
              <p:cNvGrpSpPr>
                <a:grpSpLocks/>
              </p:cNvGrpSpPr>
              <p:nvPr/>
            </p:nvGrpSpPr>
            <p:grpSpPr bwMode="auto">
              <a:xfrm>
                <a:off x="2029" y="3856"/>
                <a:ext cx="878" cy="403"/>
                <a:chOff x="2029" y="3856"/>
                <a:chExt cx="878" cy="403"/>
              </a:xfrm>
            </p:grpSpPr>
            <p:sp>
              <p:nvSpPr>
                <p:cNvPr id="16467" name="Rectangle 31"/>
                <p:cNvSpPr>
                  <a:spLocks noChangeArrowheads="1"/>
                </p:cNvSpPr>
                <p:nvPr/>
              </p:nvSpPr>
              <p:spPr bwMode="auto">
                <a:xfrm>
                  <a:off x="2072" y="3856"/>
                  <a:ext cx="79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29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68" name="Rectangle 104"/>
                <p:cNvSpPr>
                  <a:spLocks noChangeArrowheads="1"/>
                </p:cNvSpPr>
                <p:nvPr/>
              </p:nvSpPr>
              <p:spPr bwMode="auto">
                <a:xfrm>
                  <a:off x="2029" y="3856"/>
                  <a:ext cx="87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19" name="Group 107"/>
              <p:cNvGrpSpPr>
                <a:grpSpLocks/>
              </p:cNvGrpSpPr>
              <p:nvPr/>
            </p:nvGrpSpPr>
            <p:grpSpPr bwMode="auto">
              <a:xfrm>
                <a:off x="2907" y="3856"/>
                <a:ext cx="662" cy="403"/>
                <a:chOff x="2907" y="3856"/>
                <a:chExt cx="662" cy="403"/>
              </a:xfrm>
            </p:grpSpPr>
            <p:sp>
              <p:nvSpPr>
                <p:cNvPr id="16465" name="Rectangle 32"/>
                <p:cNvSpPr>
                  <a:spLocks noChangeArrowheads="1"/>
                </p:cNvSpPr>
                <p:nvPr/>
              </p:nvSpPr>
              <p:spPr bwMode="auto">
                <a:xfrm>
                  <a:off x="2950" y="3856"/>
                  <a:ext cx="57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—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66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07" y="3856"/>
                  <a:ext cx="66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20" name="Group 109"/>
              <p:cNvGrpSpPr>
                <a:grpSpLocks/>
              </p:cNvGrpSpPr>
              <p:nvPr/>
            </p:nvGrpSpPr>
            <p:grpSpPr bwMode="auto">
              <a:xfrm>
                <a:off x="3569" y="3856"/>
                <a:ext cx="806" cy="403"/>
                <a:chOff x="3569" y="3856"/>
                <a:chExt cx="806" cy="403"/>
              </a:xfrm>
            </p:grpSpPr>
            <p:sp>
              <p:nvSpPr>
                <p:cNvPr id="16463" name="Rectangle 33"/>
                <p:cNvSpPr>
                  <a:spLocks noChangeArrowheads="1"/>
                </p:cNvSpPr>
                <p:nvPr/>
              </p:nvSpPr>
              <p:spPr bwMode="auto">
                <a:xfrm>
                  <a:off x="3612" y="3856"/>
                  <a:ext cx="72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—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64" name="Rectangle 108"/>
                <p:cNvSpPr>
                  <a:spLocks noChangeArrowheads="1"/>
                </p:cNvSpPr>
                <p:nvPr/>
              </p:nvSpPr>
              <p:spPr bwMode="auto">
                <a:xfrm>
                  <a:off x="3569" y="3856"/>
                  <a:ext cx="80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21" name="Group 111"/>
              <p:cNvGrpSpPr>
                <a:grpSpLocks/>
              </p:cNvGrpSpPr>
              <p:nvPr/>
            </p:nvGrpSpPr>
            <p:grpSpPr bwMode="auto">
              <a:xfrm>
                <a:off x="935" y="4259"/>
                <a:ext cx="1094" cy="633"/>
                <a:chOff x="935" y="4259"/>
                <a:chExt cx="1094" cy="633"/>
              </a:xfrm>
            </p:grpSpPr>
            <p:sp>
              <p:nvSpPr>
                <p:cNvPr id="16461" name="Rectangle 34"/>
                <p:cNvSpPr>
                  <a:spLocks noChangeArrowheads="1"/>
                </p:cNvSpPr>
                <p:nvPr/>
              </p:nvSpPr>
              <p:spPr bwMode="auto">
                <a:xfrm>
                  <a:off x="978" y="4259"/>
                  <a:ext cx="1008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200" b="1" i="1">
                      <a:solidFill>
                        <a:srgbClr val="FFFFFF"/>
                      </a:solidFill>
                      <a:latin typeface="Arial" charset="0"/>
                    </a:rPr>
                    <a:t>Псевдобактерин</a:t>
                  </a:r>
                  <a:r>
                    <a:rPr lang="ru-RU" sz="1400" baseline="30000">
                      <a:ea typeface="Arial Unicode MS" pitchFamily="34" charset="-128"/>
                      <a:cs typeface="Arial Unicode MS" pitchFamily="34" charset="-128"/>
                    </a:rPr>
                    <a:t>®</a:t>
                  </a:r>
                  <a:r>
                    <a:rPr lang="ru-RU" sz="1200" b="1" i="1">
                      <a:solidFill>
                        <a:srgbClr val="FFFFFF"/>
                      </a:solidFill>
                      <a:latin typeface="Arial" charset="0"/>
                    </a:rPr>
                    <a:t>-2</a:t>
                  </a:r>
                  <a:r>
                    <a:rPr lang="ru-RU" sz="1200" b="1">
                      <a:solidFill>
                        <a:srgbClr val="FFFFFF"/>
                      </a:solidFill>
                      <a:latin typeface="Arial" charset="0"/>
                    </a:rPr>
                    <a:t>, обработка по вегетации</a:t>
                  </a:r>
                  <a:endParaRPr lang="ru-RU" sz="12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2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62" name="Rectangle 110"/>
                <p:cNvSpPr>
                  <a:spLocks noChangeArrowheads="1"/>
                </p:cNvSpPr>
                <p:nvPr/>
              </p:nvSpPr>
              <p:spPr bwMode="auto">
                <a:xfrm>
                  <a:off x="935" y="4259"/>
                  <a:ext cx="109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22" name="Group 113"/>
              <p:cNvGrpSpPr>
                <a:grpSpLocks/>
              </p:cNvGrpSpPr>
              <p:nvPr/>
            </p:nvGrpSpPr>
            <p:grpSpPr bwMode="auto">
              <a:xfrm>
                <a:off x="2029" y="4259"/>
                <a:ext cx="878" cy="633"/>
                <a:chOff x="2029" y="4259"/>
                <a:chExt cx="878" cy="633"/>
              </a:xfrm>
            </p:grpSpPr>
            <p:sp>
              <p:nvSpPr>
                <p:cNvPr id="16459" name="Rectangle 35"/>
                <p:cNvSpPr>
                  <a:spLocks noChangeArrowheads="1"/>
                </p:cNvSpPr>
                <p:nvPr/>
              </p:nvSpPr>
              <p:spPr bwMode="auto">
                <a:xfrm>
                  <a:off x="2072" y="4259"/>
                  <a:ext cx="792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39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60" name="Rectangle 112"/>
                <p:cNvSpPr>
                  <a:spLocks noChangeArrowheads="1"/>
                </p:cNvSpPr>
                <p:nvPr/>
              </p:nvSpPr>
              <p:spPr bwMode="auto">
                <a:xfrm>
                  <a:off x="2029" y="4259"/>
                  <a:ext cx="87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23" name="Group 115"/>
              <p:cNvGrpSpPr>
                <a:grpSpLocks/>
              </p:cNvGrpSpPr>
              <p:nvPr/>
            </p:nvGrpSpPr>
            <p:grpSpPr bwMode="auto">
              <a:xfrm>
                <a:off x="2907" y="4259"/>
                <a:ext cx="662" cy="633"/>
                <a:chOff x="2907" y="4259"/>
                <a:chExt cx="662" cy="633"/>
              </a:xfrm>
            </p:grpSpPr>
            <p:sp>
              <p:nvSpPr>
                <p:cNvPr id="16457" name="Rectangle 36"/>
                <p:cNvSpPr>
                  <a:spLocks noChangeArrowheads="1"/>
                </p:cNvSpPr>
                <p:nvPr/>
              </p:nvSpPr>
              <p:spPr bwMode="auto">
                <a:xfrm>
                  <a:off x="2950" y="4259"/>
                  <a:ext cx="576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10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58" name="Rectangle 114"/>
                <p:cNvSpPr>
                  <a:spLocks noChangeArrowheads="1"/>
                </p:cNvSpPr>
                <p:nvPr/>
              </p:nvSpPr>
              <p:spPr bwMode="auto">
                <a:xfrm>
                  <a:off x="2907" y="4259"/>
                  <a:ext cx="662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24" name="Group 117"/>
              <p:cNvGrpSpPr>
                <a:grpSpLocks/>
              </p:cNvGrpSpPr>
              <p:nvPr/>
            </p:nvGrpSpPr>
            <p:grpSpPr bwMode="auto">
              <a:xfrm>
                <a:off x="3569" y="4259"/>
                <a:ext cx="806" cy="633"/>
                <a:chOff x="3569" y="4259"/>
                <a:chExt cx="806" cy="633"/>
              </a:xfrm>
            </p:grpSpPr>
            <p:sp>
              <p:nvSpPr>
                <p:cNvPr id="16455" name="Rectangle 37"/>
                <p:cNvSpPr>
                  <a:spLocks noChangeArrowheads="1"/>
                </p:cNvSpPr>
                <p:nvPr/>
              </p:nvSpPr>
              <p:spPr bwMode="auto">
                <a:xfrm>
                  <a:off x="3612" y="4259"/>
                  <a:ext cx="720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—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56" name="Rectangle 116"/>
                <p:cNvSpPr>
                  <a:spLocks noChangeArrowheads="1"/>
                </p:cNvSpPr>
                <p:nvPr/>
              </p:nvSpPr>
              <p:spPr bwMode="auto">
                <a:xfrm>
                  <a:off x="3569" y="4259"/>
                  <a:ext cx="80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25" name="Group 119"/>
              <p:cNvGrpSpPr>
                <a:grpSpLocks/>
              </p:cNvGrpSpPr>
              <p:nvPr/>
            </p:nvGrpSpPr>
            <p:grpSpPr bwMode="auto">
              <a:xfrm>
                <a:off x="0" y="4892"/>
                <a:ext cx="4375" cy="374"/>
                <a:chOff x="0" y="4892"/>
                <a:chExt cx="4375" cy="374"/>
              </a:xfrm>
            </p:grpSpPr>
            <p:sp>
              <p:nvSpPr>
                <p:cNvPr id="16453" name="Rectangle 38"/>
                <p:cNvSpPr>
                  <a:spLocks noChangeArrowheads="1"/>
                </p:cNvSpPr>
                <p:nvPr/>
              </p:nvSpPr>
              <p:spPr bwMode="auto">
                <a:xfrm>
                  <a:off x="43" y="4892"/>
                  <a:ext cx="4289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                   Новгородская область</a:t>
                  </a:r>
                  <a:endParaRPr lang="ru-RU" sz="1400" b="1" i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54" name="Rectangle 118"/>
                <p:cNvSpPr>
                  <a:spLocks noChangeArrowheads="1"/>
                </p:cNvSpPr>
                <p:nvPr/>
              </p:nvSpPr>
              <p:spPr bwMode="auto">
                <a:xfrm>
                  <a:off x="0" y="4892"/>
                  <a:ext cx="437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26" name="Group 121"/>
              <p:cNvGrpSpPr>
                <a:grpSpLocks/>
              </p:cNvGrpSpPr>
              <p:nvPr/>
            </p:nvGrpSpPr>
            <p:grpSpPr bwMode="auto">
              <a:xfrm>
                <a:off x="0" y="5266"/>
                <a:ext cx="935" cy="1036"/>
                <a:chOff x="0" y="5266"/>
                <a:chExt cx="935" cy="1036"/>
              </a:xfrm>
            </p:grpSpPr>
            <p:sp>
              <p:nvSpPr>
                <p:cNvPr id="16451" name="Rectangle 39"/>
                <p:cNvSpPr>
                  <a:spLocks noChangeArrowheads="1"/>
                </p:cNvSpPr>
                <p:nvPr/>
              </p:nvSpPr>
              <p:spPr bwMode="auto">
                <a:xfrm>
                  <a:off x="43" y="5266"/>
                  <a:ext cx="849" cy="10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Яровая пшеница, 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сорт Иргина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52" name="Rectangle 120"/>
                <p:cNvSpPr>
                  <a:spLocks noChangeArrowheads="1"/>
                </p:cNvSpPr>
                <p:nvPr/>
              </p:nvSpPr>
              <p:spPr bwMode="auto">
                <a:xfrm>
                  <a:off x="0" y="5266"/>
                  <a:ext cx="935" cy="10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27" name="Group 123"/>
              <p:cNvGrpSpPr>
                <a:grpSpLocks/>
              </p:cNvGrpSpPr>
              <p:nvPr/>
            </p:nvGrpSpPr>
            <p:grpSpPr bwMode="auto">
              <a:xfrm>
                <a:off x="935" y="5266"/>
                <a:ext cx="1094" cy="403"/>
                <a:chOff x="935" y="5266"/>
                <a:chExt cx="1094" cy="403"/>
              </a:xfrm>
            </p:grpSpPr>
            <p:sp>
              <p:nvSpPr>
                <p:cNvPr id="16449" name="Rectangle 40"/>
                <p:cNvSpPr>
                  <a:spLocks noChangeArrowheads="1"/>
                </p:cNvSpPr>
                <p:nvPr/>
              </p:nvSpPr>
              <p:spPr bwMode="auto">
                <a:xfrm>
                  <a:off x="978" y="5266"/>
                  <a:ext cx="100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Контроль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50" name="Rectangle 122"/>
                <p:cNvSpPr>
                  <a:spLocks noChangeArrowheads="1"/>
                </p:cNvSpPr>
                <p:nvPr/>
              </p:nvSpPr>
              <p:spPr bwMode="auto">
                <a:xfrm>
                  <a:off x="935" y="5266"/>
                  <a:ext cx="10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28" name="Group 125"/>
              <p:cNvGrpSpPr>
                <a:grpSpLocks/>
              </p:cNvGrpSpPr>
              <p:nvPr/>
            </p:nvGrpSpPr>
            <p:grpSpPr bwMode="auto">
              <a:xfrm>
                <a:off x="2029" y="5266"/>
                <a:ext cx="878" cy="403"/>
                <a:chOff x="2029" y="5266"/>
                <a:chExt cx="878" cy="403"/>
              </a:xfrm>
            </p:grpSpPr>
            <p:sp>
              <p:nvSpPr>
                <p:cNvPr id="16447" name="Rectangle 41"/>
                <p:cNvSpPr>
                  <a:spLocks noChangeArrowheads="1"/>
                </p:cNvSpPr>
                <p:nvPr/>
              </p:nvSpPr>
              <p:spPr bwMode="auto">
                <a:xfrm>
                  <a:off x="2072" y="5266"/>
                  <a:ext cx="79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10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48" name="Rectangle 124"/>
                <p:cNvSpPr>
                  <a:spLocks noChangeArrowheads="1"/>
                </p:cNvSpPr>
                <p:nvPr/>
              </p:nvSpPr>
              <p:spPr bwMode="auto">
                <a:xfrm>
                  <a:off x="2029" y="5266"/>
                  <a:ext cx="87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29" name="Group 127"/>
              <p:cNvGrpSpPr>
                <a:grpSpLocks/>
              </p:cNvGrpSpPr>
              <p:nvPr/>
            </p:nvGrpSpPr>
            <p:grpSpPr bwMode="auto">
              <a:xfrm>
                <a:off x="2907" y="5266"/>
                <a:ext cx="662" cy="403"/>
                <a:chOff x="2907" y="5266"/>
                <a:chExt cx="662" cy="403"/>
              </a:xfrm>
            </p:grpSpPr>
            <p:sp>
              <p:nvSpPr>
                <p:cNvPr id="16445" name="Rectangle 42"/>
                <p:cNvSpPr>
                  <a:spLocks noChangeArrowheads="1"/>
                </p:cNvSpPr>
                <p:nvPr/>
              </p:nvSpPr>
              <p:spPr bwMode="auto">
                <a:xfrm>
                  <a:off x="2950" y="5266"/>
                  <a:ext cx="57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—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46" name="Rectangle 126"/>
                <p:cNvSpPr>
                  <a:spLocks noChangeArrowheads="1"/>
                </p:cNvSpPr>
                <p:nvPr/>
              </p:nvSpPr>
              <p:spPr bwMode="auto">
                <a:xfrm>
                  <a:off x="2907" y="5266"/>
                  <a:ext cx="66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30" name="Group 129"/>
              <p:cNvGrpSpPr>
                <a:grpSpLocks/>
              </p:cNvGrpSpPr>
              <p:nvPr/>
            </p:nvGrpSpPr>
            <p:grpSpPr bwMode="auto">
              <a:xfrm>
                <a:off x="3569" y="5266"/>
                <a:ext cx="806" cy="403"/>
                <a:chOff x="3569" y="5266"/>
                <a:chExt cx="806" cy="403"/>
              </a:xfrm>
            </p:grpSpPr>
            <p:sp>
              <p:nvSpPr>
                <p:cNvPr id="16443" name="Rectangle 43"/>
                <p:cNvSpPr>
                  <a:spLocks noChangeArrowheads="1"/>
                </p:cNvSpPr>
                <p:nvPr/>
              </p:nvSpPr>
              <p:spPr bwMode="auto">
                <a:xfrm>
                  <a:off x="3612" y="5266"/>
                  <a:ext cx="72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18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44" name="Rectangle 128"/>
                <p:cNvSpPr>
                  <a:spLocks noChangeArrowheads="1"/>
                </p:cNvSpPr>
                <p:nvPr/>
              </p:nvSpPr>
              <p:spPr bwMode="auto">
                <a:xfrm>
                  <a:off x="3569" y="5266"/>
                  <a:ext cx="80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31" name="Group 131"/>
              <p:cNvGrpSpPr>
                <a:grpSpLocks/>
              </p:cNvGrpSpPr>
              <p:nvPr/>
            </p:nvGrpSpPr>
            <p:grpSpPr bwMode="auto">
              <a:xfrm>
                <a:off x="935" y="5669"/>
                <a:ext cx="1094" cy="633"/>
                <a:chOff x="935" y="5669"/>
                <a:chExt cx="1094" cy="633"/>
              </a:xfrm>
            </p:grpSpPr>
            <p:sp>
              <p:nvSpPr>
                <p:cNvPr id="16441" name="Rectangle 44"/>
                <p:cNvSpPr>
                  <a:spLocks noChangeArrowheads="1"/>
                </p:cNvSpPr>
                <p:nvPr/>
              </p:nvSpPr>
              <p:spPr bwMode="auto">
                <a:xfrm>
                  <a:off x="978" y="5669"/>
                  <a:ext cx="1008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200" b="1" i="1">
                      <a:solidFill>
                        <a:srgbClr val="FFFFFF"/>
                      </a:solidFill>
                      <a:latin typeface="Arial" charset="0"/>
                    </a:rPr>
                    <a:t>Псевдобактерин</a:t>
                  </a:r>
                  <a:r>
                    <a:rPr lang="ru-RU" sz="1400" baseline="30000">
                      <a:ea typeface="Arial Unicode MS" pitchFamily="34" charset="-128"/>
                      <a:cs typeface="Arial Unicode MS" pitchFamily="34" charset="-128"/>
                    </a:rPr>
                    <a:t>®</a:t>
                  </a:r>
                  <a:r>
                    <a:rPr lang="ru-RU" sz="1200" b="1" i="1">
                      <a:solidFill>
                        <a:srgbClr val="FFFFFF"/>
                      </a:solidFill>
                      <a:latin typeface="Arial" charset="0"/>
                    </a:rPr>
                    <a:t>-2</a:t>
                  </a:r>
                  <a:r>
                    <a:rPr lang="ru-RU" sz="1200" b="1">
                      <a:solidFill>
                        <a:srgbClr val="FFFFFF"/>
                      </a:solidFill>
                      <a:latin typeface="Arial" charset="0"/>
                    </a:rPr>
                    <a:t>, обработка по вегетации</a:t>
                  </a:r>
                  <a:endParaRPr lang="ru-RU" sz="12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42" name="Rectangle 130"/>
                <p:cNvSpPr>
                  <a:spLocks noChangeArrowheads="1"/>
                </p:cNvSpPr>
                <p:nvPr/>
              </p:nvSpPr>
              <p:spPr bwMode="auto">
                <a:xfrm>
                  <a:off x="935" y="5669"/>
                  <a:ext cx="109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32" name="Group 133"/>
              <p:cNvGrpSpPr>
                <a:grpSpLocks/>
              </p:cNvGrpSpPr>
              <p:nvPr/>
            </p:nvGrpSpPr>
            <p:grpSpPr bwMode="auto">
              <a:xfrm>
                <a:off x="2029" y="5669"/>
                <a:ext cx="878" cy="633"/>
                <a:chOff x="2029" y="5669"/>
                <a:chExt cx="878" cy="633"/>
              </a:xfrm>
            </p:grpSpPr>
            <p:sp>
              <p:nvSpPr>
                <p:cNvPr id="16439" name="Rectangle 45"/>
                <p:cNvSpPr>
                  <a:spLocks noChangeArrowheads="1"/>
                </p:cNvSpPr>
                <p:nvPr/>
              </p:nvSpPr>
              <p:spPr bwMode="auto">
                <a:xfrm>
                  <a:off x="2072" y="5669"/>
                  <a:ext cx="792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18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40" name="Rectangle 132"/>
                <p:cNvSpPr>
                  <a:spLocks noChangeArrowheads="1"/>
                </p:cNvSpPr>
                <p:nvPr/>
              </p:nvSpPr>
              <p:spPr bwMode="auto">
                <a:xfrm>
                  <a:off x="2029" y="5669"/>
                  <a:ext cx="87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33" name="Group 135"/>
              <p:cNvGrpSpPr>
                <a:grpSpLocks/>
              </p:cNvGrpSpPr>
              <p:nvPr/>
            </p:nvGrpSpPr>
            <p:grpSpPr bwMode="auto">
              <a:xfrm>
                <a:off x="2907" y="5669"/>
                <a:ext cx="662" cy="633"/>
                <a:chOff x="2907" y="5669"/>
                <a:chExt cx="662" cy="633"/>
              </a:xfrm>
            </p:grpSpPr>
            <p:sp>
              <p:nvSpPr>
                <p:cNvPr id="16437" name="Rectangle 46"/>
                <p:cNvSpPr>
                  <a:spLocks noChangeArrowheads="1"/>
                </p:cNvSpPr>
                <p:nvPr/>
              </p:nvSpPr>
              <p:spPr bwMode="auto">
                <a:xfrm>
                  <a:off x="2950" y="5669"/>
                  <a:ext cx="576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8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38" name="Rectangle 134"/>
                <p:cNvSpPr>
                  <a:spLocks noChangeArrowheads="1"/>
                </p:cNvSpPr>
                <p:nvPr/>
              </p:nvSpPr>
              <p:spPr bwMode="auto">
                <a:xfrm>
                  <a:off x="2907" y="5669"/>
                  <a:ext cx="662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34" name="Group 137"/>
              <p:cNvGrpSpPr>
                <a:grpSpLocks/>
              </p:cNvGrpSpPr>
              <p:nvPr/>
            </p:nvGrpSpPr>
            <p:grpSpPr bwMode="auto">
              <a:xfrm>
                <a:off x="3569" y="5669"/>
                <a:ext cx="806" cy="633"/>
                <a:chOff x="3569" y="5669"/>
                <a:chExt cx="806" cy="633"/>
              </a:xfrm>
            </p:grpSpPr>
            <p:sp>
              <p:nvSpPr>
                <p:cNvPr id="16435" name="Rectangle 47"/>
                <p:cNvSpPr>
                  <a:spLocks noChangeArrowheads="1"/>
                </p:cNvSpPr>
                <p:nvPr/>
              </p:nvSpPr>
              <p:spPr bwMode="auto">
                <a:xfrm>
                  <a:off x="3612" y="5669"/>
                  <a:ext cx="720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23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36" name="Rectangle 136"/>
                <p:cNvSpPr>
                  <a:spLocks noChangeArrowheads="1"/>
                </p:cNvSpPr>
                <p:nvPr/>
              </p:nvSpPr>
              <p:spPr bwMode="auto">
                <a:xfrm>
                  <a:off x="3569" y="5669"/>
                  <a:ext cx="80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6389" name="Rectangle 139"/>
            <p:cNvSpPr>
              <a:spLocks noChangeArrowheads="1"/>
            </p:cNvSpPr>
            <p:nvPr/>
          </p:nvSpPr>
          <p:spPr bwMode="auto">
            <a:xfrm>
              <a:off x="-3" y="-3"/>
              <a:ext cx="4381" cy="630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382000" cy="6715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>
                <a:solidFill>
                  <a:schemeClr val="accent2"/>
                </a:solidFill>
                <a:latin typeface="Arial" charset="0"/>
              </a:rPr>
              <a:t>Влияние </a:t>
            </a:r>
            <a:r>
              <a:rPr lang="ru-RU" sz="2000" b="1" i="1">
                <a:solidFill>
                  <a:schemeClr val="accent2"/>
                </a:solidFill>
                <a:latin typeface="Arial" charset="0"/>
              </a:rPr>
              <a:t>Псевдобактерина</a:t>
            </a:r>
            <a:r>
              <a:rPr lang="ru-RU" sz="2000" b="1" baseline="3000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®</a:t>
            </a:r>
            <a:r>
              <a:rPr lang="ru-RU" sz="2000" b="1" i="1">
                <a:solidFill>
                  <a:schemeClr val="accent2"/>
                </a:solidFill>
                <a:latin typeface="Arial" charset="0"/>
              </a:rPr>
              <a:t>-2</a:t>
            </a:r>
            <a:r>
              <a:rPr lang="ru-RU" sz="2000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sz="1800" b="1">
                <a:solidFill>
                  <a:schemeClr val="accent2"/>
                </a:solidFill>
                <a:latin typeface="Arial" charset="0"/>
              </a:rPr>
              <a:t>на урожайность ячменя </a:t>
            </a:r>
          </a:p>
          <a:p>
            <a:pPr algn="ctr"/>
            <a:r>
              <a:rPr lang="ru-RU" sz="1800" b="1">
                <a:solidFill>
                  <a:schemeClr val="accent2"/>
                </a:solidFill>
                <a:latin typeface="Arial" charset="0"/>
              </a:rPr>
              <a:t>на различных сортах</a:t>
            </a:r>
            <a:r>
              <a:rPr lang="ru-RU" sz="18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17411" name="Group 734"/>
          <p:cNvGrpSpPr>
            <a:grpSpLocks/>
          </p:cNvGrpSpPr>
          <p:nvPr/>
        </p:nvGrpSpPr>
        <p:grpSpPr bwMode="auto">
          <a:xfrm>
            <a:off x="304800" y="990600"/>
            <a:ext cx="8382000" cy="5638800"/>
            <a:chOff x="-3" y="-3"/>
            <a:chExt cx="4418" cy="8899"/>
          </a:xfrm>
        </p:grpSpPr>
        <p:grpSp>
          <p:nvGrpSpPr>
            <p:cNvPr id="17412" name="Group 732"/>
            <p:cNvGrpSpPr>
              <a:grpSpLocks/>
            </p:cNvGrpSpPr>
            <p:nvPr/>
          </p:nvGrpSpPr>
          <p:grpSpPr bwMode="auto">
            <a:xfrm>
              <a:off x="0" y="0"/>
              <a:ext cx="4412" cy="8893"/>
              <a:chOff x="0" y="0"/>
              <a:chExt cx="4412" cy="8893"/>
            </a:xfrm>
          </p:grpSpPr>
          <p:grpSp>
            <p:nvGrpSpPr>
              <p:cNvPr id="17414" name="Group 613"/>
              <p:cNvGrpSpPr>
                <a:grpSpLocks/>
              </p:cNvGrpSpPr>
              <p:nvPr/>
            </p:nvGrpSpPr>
            <p:grpSpPr bwMode="auto">
              <a:xfrm>
                <a:off x="0" y="0"/>
                <a:ext cx="696" cy="633"/>
                <a:chOff x="0" y="0"/>
                <a:chExt cx="696" cy="633"/>
              </a:xfrm>
            </p:grpSpPr>
            <p:sp>
              <p:nvSpPr>
                <p:cNvPr id="17592" name="Rectangle 552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610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Сорт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93" name="Rectangle 6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9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15" name="Group 615"/>
              <p:cNvGrpSpPr>
                <a:grpSpLocks/>
              </p:cNvGrpSpPr>
              <p:nvPr/>
            </p:nvGrpSpPr>
            <p:grpSpPr bwMode="auto">
              <a:xfrm>
                <a:off x="696" y="0"/>
                <a:ext cx="2240" cy="633"/>
                <a:chOff x="696" y="0"/>
                <a:chExt cx="2240" cy="633"/>
              </a:xfrm>
            </p:grpSpPr>
            <p:sp>
              <p:nvSpPr>
                <p:cNvPr id="17590" name="Rectangle 553"/>
                <p:cNvSpPr>
                  <a:spLocks noChangeArrowheads="1"/>
                </p:cNvSpPr>
                <p:nvPr/>
              </p:nvSpPr>
              <p:spPr bwMode="auto">
                <a:xfrm>
                  <a:off x="739" y="0"/>
                  <a:ext cx="2154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Вариант 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91" name="Rectangle 614"/>
                <p:cNvSpPr>
                  <a:spLocks noChangeArrowheads="1"/>
                </p:cNvSpPr>
                <p:nvPr/>
              </p:nvSpPr>
              <p:spPr bwMode="auto">
                <a:xfrm>
                  <a:off x="696" y="0"/>
                  <a:ext cx="2240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16" name="Group 617"/>
              <p:cNvGrpSpPr>
                <a:grpSpLocks/>
              </p:cNvGrpSpPr>
              <p:nvPr/>
            </p:nvGrpSpPr>
            <p:grpSpPr bwMode="auto">
              <a:xfrm>
                <a:off x="2936" y="0"/>
                <a:ext cx="823" cy="633"/>
                <a:chOff x="2936" y="0"/>
                <a:chExt cx="823" cy="633"/>
              </a:xfrm>
            </p:grpSpPr>
            <p:sp>
              <p:nvSpPr>
                <p:cNvPr id="17588" name="Rectangle 554"/>
                <p:cNvSpPr>
                  <a:spLocks noChangeArrowheads="1"/>
                </p:cNvSpPr>
                <p:nvPr/>
              </p:nvSpPr>
              <p:spPr bwMode="auto">
                <a:xfrm>
                  <a:off x="2979" y="0"/>
                  <a:ext cx="737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60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Урожайность  ц/га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89" name="Rectangle 616"/>
                <p:cNvSpPr>
                  <a:spLocks noChangeArrowheads="1"/>
                </p:cNvSpPr>
                <p:nvPr/>
              </p:nvSpPr>
              <p:spPr bwMode="auto">
                <a:xfrm>
                  <a:off x="2936" y="0"/>
                  <a:ext cx="823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17" name="Group 619"/>
              <p:cNvGrpSpPr>
                <a:grpSpLocks/>
              </p:cNvGrpSpPr>
              <p:nvPr/>
            </p:nvGrpSpPr>
            <p:grpSpPr bwMode="auto">
              <a:xfrm>
                <a:off x="3759" y="0"/>
                <a:ext cx="653" cy="633"/>
                <a:chOff x="3759" y="0"/>
                <a:chExt cx="653" cy="633"/>
              </a:xfrm>
            </p:grpSpPr>
            <p:sp>
              <p:nvSpPr>
                <p:cNvPr id="17586" name="Rectangle 555"/>
                <p:cNvSpPr>
                  <a:spLocks noChangeArrowheads="1"/>
                </p:cNvSpPr>
                <p:nvPr/>
              </p:nvSpPr>
              <p:spPr bwMode="auto">
                <a:xfrm>
                  <a:off x="3802" y="0"/>
                  <a:ext cx="567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60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Прибавка урожая, ц/га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87" name="Rectangle 618"/>
                <p:cNvSpPr>
                  <a:spLocks noChangeArrowheads="1"/>
                </p:cNvSpPr>
                <p:nvPr/>
              </p:nvSpPr>
              <p:spPr bwMode="auto">
                <a:xfrm>
                  <a:off x="3759" y="0"/>
                  <a:ext cx="653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18" name="Group 621"/>
              <p:cNvGrpSpPr>
                <a:grpSpLocks/>
              </p:cNvGrpSpPr>
              <p:nvPr/>
            </p:nvGrpSpPr>
            <p:grpSpPr bwMode="auto">
              <a:xfrm>
                <a:off x="0" y="633"/>
                <a:ext cx="4412" cy="374"/>
                <a:chOff x="0" y="633"/>
                <a:chExt cx="4412" cy="374"/>
              </a:xfrm>
            </p:grpSpPr>
            <p:sp>
              <p:nvSpPr>
                <p:cNvPr id="17584" name="Rectangle 556"/>
                <p:cNvSpPr>
                  <a:spLocks noChangeArrowheads="1"/>
                </p:cNvSpPr>
                <p:nvPr/>
              </p:nvSpPr>
              <p:spPr bwMode="auto">
                <a:xfrm>
                  <a:off x="43" y="633"/>
                  <a:ext cx="4326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-69828" bIns="0"/>
                <a:lstStyle/>
                <a:p>
                  <a:pPr algn="ctr"/>
                  <a:r>
                    <a:rPr lang="ru-RU" sz="1200">
                      <a:solidFill>
                        <a:srgbClr val="FFFFFF"/>
                      </a:solidFill>
                      <a:latin typeface="Arial" charset="0"/>
                    </a:rPr>
                    <a:t>               </a:t>
                  </a: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Пермская область</a:t>
                  </a:r>
                  <a:endParaRPr lang="ru-RU" sz="1400" b="1" i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85" name="Rectangle 620"/>
                <p:cNvSpPr>
                  <a:spLocks noChangeArrowheads="1"/>
                </p:cNvSpPr>
                <p:nvPr/>
              </p:nvSpPr>
              <p:spPr bwMode="auto">
                <a:xfrm>
                  <a:off x="0" y="633"/>
                  <a:ext cx="4412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19" name="Group 623"/>
              <p:cNvGrpSpPr>
                <a:grpSpLocks/>
              </p:cNvGrpSpPr>
              <p:nvPr/>
            </p:nvGrpSpPr>
            <p:grpSpPr bwMode="auto">
              <a:xfrm>
                <a:off x="0" y="1007"/>
                <a:ext cx="696" cy="806"/>
                <a:chOff x="0" y="1007"/>
                <a:chExt cx="696" cy="806"/>
              </a:xfrm>
            </p:grpSpPr>
            <p:sp>
              <p:nvSpPr>
                <p:cNvPr id="17582" name="Rectangle 557"/>
                <p:cNvSpPr>
                  <a:spLocks noChangeArrowheads="1"/>
                </p:cNvSpPr>
                <p:nvPr/>
              </p:nvSpPr>
              <p:spPr bwMode="auto">
                <a:xfrm>
                  <a:off x="43" y="1007"/>
                  <a:ext cx="610" cy="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Вереск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83" name="Rectangle 622"/>
                <p:cNvSpPr>
                  <a:spLocks noChangeArrowheads="1"/>
                </p:cNvSpPr>
                <p:nvPr/>
              </p:nvSpPr>
              <p:spPr bwMode="auto">
                <a:xfrm>
                  <a:off x="0" y="1007"/>
                  <a:ext cx="696" cy="8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20" name="Group 625"/>
              <p:cNvGrpSpPr>
                <a:grpSpLocks/>
              </p:cNvGrpSpPr>
              <p:nvPr/>
            </p:nvGrpSpPr>
            <p:grpSpPr bwMode="auto">
              <a:xfrm>
                <a:off x="696" y="1007"/>
                <a:ext cx="2240" cy="403"/>
                <a:chOff x="696" y="1007"/>
                <a:chExt cx="2240" cy="403"/>
              </a:xfrm>
            </p:grpSpPr>
            <p:sp>
              <p:nvSpPr>
                <p:cNvPr id="17580" name="Rectangle 558"/>
                <p:cNvSpPr>
                  <a:spLocks noChangeArrowheads="1"/>
                </p:cNvSpPr>
                <p:nvPr/>
              </p:nvSpPr>
              <p:spPr bwMode="auto">
                <a:xfrm>
                  <a:off x="739" y="1007"/>
                  <a:ext cx="215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>
                      <a:solidFill>
                        <a:srgbClr val="FFFFFF"/>
                      </a:solidFill>
                      <a:latin typeface="Arial" charset="0"/>
                    </a:rPr>
                    <a:t>Контроль</a:t>
                  </a:r>
                  <a:endParaRPr lang="ru-RU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81" name="Rectangle 624"/>
                <p:cNvSpPr>
                  <a:spLocks noChangeArrowheads="1"/>
                </p:cNvSpPr>
                <p:nvPr/>
              </p:nvSpPr>
              <p:spPr bwMode="auto">
                <a:xfrm>
                  <a:off x="696" y="1007"/>
                  <a:ext cx="224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21" name="Group 627"/>
              <p:cNvGrpSpPr>
                <a:grpSpLocks/>
              </p:cNvGrpSpPr>
              <p:nvPr/>
            </p:nvGrpSpPr>
            <p:grpSpPr bwMode="auto">
              <a:xfrm>
                <a:off x="2936" y="1007"/>
                <a:ext cx="823" cy="403"/>
                <a:chOff x="2936" y="1007"/>
                <a:chExt cx="823" cy="403"/>
              </a:xfrm>
            </p:grpSpPr>
            <p:sp>
              <p:nvSpPr>
                <p:cNvPr id="17578" name="Rectangle 559"/>
                <p:cNvSpPr>
                  <a:spLocks noChangeArrowheads="1"/>
                </p:cNvSpPr>
                <p:nvPr/>
              </p:nvSpPr>
              <p:spPr bwMode="auto">
                <a:xfrm>
                  <a:off x="2979" y="1007"/>
                  <a:ext cx="73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39,7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79" name="Rectangle 626"/>
                <p:cNvSpPr>
                  <a:spLocks noChangeArrowheads="1"/>
                </p:cNvSpPr>
                <p:nvPr/>
              </p:nvSpPr>
              <p:spPr bwMode="auto">
                <a:xfrm>
                  <a:off x="2936" y="1007"/>
                  <a:ext cx="82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22" name="Group 629"/>
              <p:cNvGrpSpPr>
                <a:grpSpLocks/>
              </p:cNvGrpSpPr>
              <p:nvPr/>
            </p:nvGrpSpPr>
            <p:grpSpPr bwMode="auto">
              <a:xfrm>
                <a:off x="3759" y="1007"/>
                <a:ext cx="653" cy="403"/>
                <a:chOff x="3759" y="1007"/>
                <a:chExt cx="653" cy="403"/>
              </a:xfrm>
            </p:grpSpPr>
            <p:sp>
              <p:nvSpPr>
                <p:cNvPr id="17576" name="Rectangle 560"/>
                <p:cNvSpPr>
                  <a:spLocks noChangeArrowheads="1"/>
                </p:cNvSpPr>
                <p:nvPr/>
              </p:nvSpPr>
              <p:spPr bwMode="auto">
                <a:xfrm>
                  <a:off x="3802" y="1007"/>
                  <a:ext cx="56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>
                      <a:solidFill>
                        <a:srgbClr val="FFFFFF"/>
                      </a:solidFill>
                      <a:latin typeface="Arial" charset="0"/>
                    </a:rPr>
                    <a:t>—</a:t>
                  </a:r>
                  <a:endParaRPr lang="ru-RU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77" name="Rectangle 628"/>
                <p:cNvSpPr>
                  <a:spLocks noChangeArrowheads="1"/>
                </p:cNvSpPr>
                <p:nvPr/>
              </p:nvSpPr>
              <p:spPr bwMode="auto">
                <a:xfrm>
                  <a:off x="3759" y="1007"/>
                  <a:ext cx="65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23" name="Group 631"/>
              <p:cNvGrpSpPr>
                <a:grpSpLocks/>
              </p:cNvGrpSpPr>
              <p:nvPr/>
            </p:nvGrpSpPr>
            <p:grpSpPr bwMode="auto">
              <a:xfrm>
                <a:off x="696" y="1410"/>
                <a:ext cx="2240" cy="403"/>
                <a:chOff x="696" y="1410"/>
                <a:chExt cx="2240" cy="403"/>
              </a:xfrm>
            </p:grpSpPr>
            <p:sp>
              <p:nvSpPr>
                <p:cNvPr id="17574" name="Rectangle 561"/>
                <p:cNvSpPr>
                  <a:spLocks noChangeArrowheads="1"/>
                </p:cNvSpPr>
                <p:nvPr/>
              </p:nvSpPr>
              <p:spPr bwMode="auto">
                <a:xfrm>
                  <a:off x="739" y="1410"/>
                  <a:ext cx="215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 i="1">
                      <a:solidFill>
                        <a:srgbClr val="FFFFFF"/>
                      </a:solidFill>
                      <a:latin typeface="Arial" charset="0"/>
                    </a:rPr>
                    <a:t>Псевдобактерин</a:t>
                  </a:r>
                  <a:r>
                    <a:rPr lang="ru-RU" sz="1400" baseline="30000">
                      <a:ea typeface="Arial Unicode MS" pitchFamily="34" charset="-128"/>
                      <a:cs typeface="Arial Unicode MS" pitchFamily="34" charset="-128"/>
                    </a:rPr>
                    <a:t>®</a:t>
                  </a:r>
                  <a:r>
                    <a:rPr lang="ru-RU" sz="1200" i="1">
                      <a:solidFill>
                        <a:srgbClr val="FFFFFF"/>
                      </a:solidFill>
                      <a:latin typeface="Arial" charset="0"/>
                    </a:rPr>
                    <a:t>-2</a:t>
                  </a:r>
                  <a:r>
                    <a:rPr lang="ru-RU" sz="1200">
                      <a:solidFill>
                        <a:srgbClr val="FFFFFF"/>
                      </a:solidFill>
                      <a:latin typeface="Arial" charset="0"/>
                    </a:rPr>
                    <a:t>, предпосевная обработка</a:t>
                  </a:r>
                  <a:endParaRPr lang="ru-RU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75" name="Rectangle 630"/>
                <p:cNvSpPr>
                  <a:spLocks noChangeArrowheads="1"/>
                </p:cNvSpPr>
                <p:nvPr/>
              </p:nvSpPr>
              <p:spPr bwMode="auto">
                <a:xfrm>
                  <a:off x="696" y="1410"/>
                  <a:ext cx="224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24" name="Group 633"/>
              <p:cNvGrpSpPr>
                <a:grpSpLocks/>
              </p:cNvGrpSpPr>
              <p:nvPr/>
            </p:nvGrpSpPr>
            <p:grpSpPr bwMode="auto">
              <a:xfrm>
                <a:off x="2936" y="1410"/>
                <a:ext cx="823" cy="403"/>
                <a:chOff x="2936" y="1410"/>
                <a:chExt cx="823" cy="403"/>
              </a:xfrm>
            </p:grpSpPr>
            <p:sp>
              <p:nvSpPr>
                <p:cNvPr id="17572" name="Rectangle 562"/>
                <p:cNvSpPr>
                  <a:spLocks noChangeArrowheads="1"/>
                </p:cNvSpPr>
                <p:nvPr/>
              </p:nvSpPr>
              <p:spPr bwMode="auto">
                <a:xfrm>
                  <a:off x="2979" y="1410"/>
                  <a:ext cx="73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42,0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73" name="Rectangle 632"/>
                <p:cNvSpPr>
                  <a:spLocks noChangeArrowheads="1"/>
                </p:cNvSpPr>
                <p:nvPr/>
              </p:nvSpPr>
              <p:spPr bwMode="auto">
                <a:xfrm>
                  <a:off x="2936" y="1410"/>
                  <a:ext cx="82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25" name="Group 635"/>
              <p:cNvGrpSpPr>
                <a:grpSpLocks/>
              </p:cNvGrpSpPr>
              <p:nvPr/>
            </p:nvGrpSpPr>
            <p:grpSpPr bwMode="auto">
              <a:xfrm>
                <a:off x="3759" y="1410"/>
                <a:ext cx="653" cy="403"/>
                <a:chOff x="3759" y="1410"/>
                <a:chExt cx="653" cy="403"/>
              </a:xfrm>
            </p:grpSpPr>
            <p:sp>
              <p:nvSpPr>
                <p:cNvPr id="17570" name="Rectangle 563"/>
                <p:cNvSpPr>
                  <a:spLocks noChangeArrowheads="1"/>
                </p:cNvSpPr>
                <p:nvPr/>
              </p:nvSpPr>
              <p:spPr bwMode="auto">
                <a:xfrm>
                  <a:off x="3802" y="1410"/>
                  <a:ext cx="56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2,3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71" name="Rectangle 634"/>
                <p:cNvSpPr>
                  <a:spLocks noChangeArrowheads="1"/>
                </p:cNvSpPr>
                <p:nvPr/>
              </p:nvSpPr>
              <p:spPr bwMode="auto">
                <a:xfrm>
                  <a:off x="3759" y="1410"/>
                  <a:ext cx="65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26" name="Group 637"/>
              <p:cNvGrpSpPr>
                <a:grpSpLocks/>
              </p:cNvGrpSpPr>
              <p:nvPr/>
            </p:nvGrpSpPr>
            <p:grpSpPr bwMode="auto">
              <a:xfrm>
                <a:off x="0" y="1813"/>
                <a:ext cx="4412" cy="374"/>
                <a:chOff x="0" y="1813"/>
                <a:chExt cx="4412" cy="374"/>
              </a:xfrm>
            </p:grpSpPr>
            <p:sp>
              <p:nvSpPr>
                <p:cNvPr id="17568" name="Rectangle 564"/>
                <p:cNvSpPr>
                  <a:spLocks noChangeArrowheads="1"/>
                </p:cNvSpPr>
                <p:nvPr/>
              </p:nvSpPr>
              <p:spPr bwMode="auto">
                <a:xfrm>
                  <a:off x="43" y="1813"/>
                  <a:ext cx="4326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-69828" bIns="0"/>
                <a:lstStyle/>
                <a:p>
                  <a:pPr algn="ctr"/>
                  <a:r>
                    <a:rPr lang="ru-RU" sz="1200">
                      <a:solidFill>
                        <a:srgbClr val="FFFFFF"/>
                      </a:solidFill>
                      <a:latin typeface="Arial" charset="0"/>
                    </a:rPr>
                    <a:t>               </a:t>
                  </a: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Омская область</a:t>
                  </a:r>
                  <a:endParaRPr lang="ru-RU" sz="1400" b="1" i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69" name="Rectangle 636"/>
                <p:cNvSpPr>
                  <a:spLocks noChangeArrowheads="1"/>
                </p:cNvSpPr>
                <p:nvPr/>
              </p:nvSpPr>
              <p:spPr bwMode="auto">
                <a:xfrm>
                  <a:off x="0" y="1813"/>
                  <a:ext cx="4412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27" name="Group 639"/>
              <p:cNvGrpSpPr>
                <a:grpSpLocks/>
              </p:cNvGrpSpPr>
              <p:nvPr/>
            </p:nvGrpSpPr>
            <p:grpSpPr bwMode="auto">
              <a:xfrm>
                <a:off x="0" y="2187"/>
                <a:ext cx="696" cy="806"/>
                <a:chOff x="0" y="2187"/>
                <a:chExt cx="696" cy="806"/>
              </a:xfrm>
            </p:grpSpPr>
            <p:sp>
              <p:nvSpPr>
                <p:cNvPr id="17566" name="Rectangle 565"/>
                <p:cNvSpPr>
                  <a:spLocks noChangeArrowheads="1"/>
                </p:cNvSpPr>
                <p:nvPr/>
              </p:nvSpPr>
              <p:spPr bwMode="auto">
                <a:xfrm>
                  <a:off x="43" y="2187"/>
                  <a:ext cx="610" cy="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Омский-87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67" name="Rectangle 638"/>
                <p:cNvSpPr>
                  <a:spLocks noChangeArrowheads="1"/>
                </p:cNvSpPr>
                <p:nvPr/>
              </p:nvSpPr>
              <p:spPr bwMode="auto">
                <a:xfrm>
                  <a:off x="0" y="2187"/>
                  <a:ext cx="696" cy="8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28" name="Group 641"/>
              <p:cNvGrpSpPr>
                <a:grpSpLocks/>
              </p:cNvGrpSpPr>
              <p:nvPr/>
            </p:nvGrpSpPr>
            <p:grpSpPr bwMode="auto">
              <a:xfrm>
                <a:off x="696" y="2187"/>
                <a:ext cx="2240" cy="403"/>
                <a:chOff x="696" y="2187"/>
                <a:chExt cx="2240" cy="403"/>
              </a:xfrm>
            </p:grpSpPr>
            <p:sp>
              <p:nvSpPr>
                <p:cNvPr id="17564" name="Rectangle 566"/>
                <p:cNvSpPr>
                  <a:spLocks noChangeArrowheads="1"/>
                </p:cNvSpPr>
                <p:nvPr/>
              </p:nvSpPr>
              <p:spPr bwMode="auto">
                <a:xfrm>
                  <a:off x="739" y="2187"/>
                  <a:ext cx="215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>
                      <a:solidFill>
                        <a:srgbClr val="FFFFFF"/>
                      </a:solidFill>
                      <a:latin typeface="Arial" charset="0"/>
                    </a:rPr>
                    <a:t>Контроль</a:t>
                  </a:r>
                  <a:endParaRPr lang="ru-RU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65" name="Rectangle 640"/>
                <p:cNvSpPr>
                  <a:spLocks noChangeArrowheads="1"/>
                </p:cNvSpPr>
                <p:nvPr/>
              </p:nvSpPr>
              <p:spPr bwMode="auto">
                <a:xfrm>
                  <a:off x="696" y="2187"/>
                  <a:ext cx="224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29" name="Group 643"/>
              <p:cNvGrpSpPr>
                <a:grpSpLocks/>
              </p:cNvGrpSpPr>
              <p:nvPr/>
            </p:nvGrpSpPr>
            <p:grpSpPr bwMode="auto">
              <a:xfrm>
                <a:off x="2936" y="2187"/>
                <a:ext cx="823" cy="403"/>
                <a:chOff x="2936" y="2187"/>
                <a:chExt cx="823" cy="403"/>
              </a:xfrm>
            </p:grpSpPr>
            <p:sp>
              <p:nvSpPr>
                <p:cNvPr id="17562" name="Rectangle 567"/>
                <p:cNvSpPr>
                  <a:spLocks noChangeArrowheads="1"/>
                </p:cNvSpPr>
                <p:nvPr/>
              </p:nvSpPr>
              <p:spPr bwMode="auto">
                <a:xfrm>
                  <a:off x="2979" y="2187"/>
                  <a:ext cx="73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11,3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63" name="Rectangle 642"/>
                <p:cNvSpPr>
                  <a:spLocks noChangeArrowheads="1"/>
                </p:cNvSpPr>
                <p:nvPr/>
              </p:nvSpPr>
              <p:spPr bwMode="auto">
                <a:xfrm>
                  <a:off x="2936" y="2187"/>
                  <a:ext cx="82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30" name="Group 645"/>
              <p:cNvGrpSpPr>
                <a:grpSpLocks/>
              </p:cNvGrpSpPr>
              <p:nvPr/>
            </p:nvGrpSpPr>
            <p:grpSpPr bwMode="auto">
              <a:xfrm>
                <a:off x="3759" y="2187"/>
                <a:ext cx="653" cy="403"/>
                <a:chOff x="3759" y="2187"/>
                <a:chExt cx="653" cy="403"/>
              </a:xfrm>
            </p:grpSpPr>
            <p:sp>
              <p:nvSpPr>
                <p:cNvPr id="17560" name="Rectangle 568"/>
                <p:cNvSpPr>
                  <a:spLocks noChangeArrowheads="1"/>
                </p:cNvSpPr>
                <p:nvPr/>
              </p:nvSpPr>
              <p:spPr bwMode="auto">
                <a:xfrm>
                  <a:off x="3802" y="2187"/>
                  <a:ext cx="56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>
                      <a:solidFill>
                        <a:srgbClr val="FFFFFF"/>
                      </a:solidFill>
                      <a:latin typeface="Arial" charset="0"/>
                    </a:rPr>
                    <a:t>—</a:t>
                  </a:r>
                  <a:endParaRPr lang="ru-RU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61" name="Rectangle 644"/>
                <p:cNvSpPr>
                  <a:spLocks noChangeArrowheads="1"/>
                </p:cNvSpPr>
                <p:nvPr/>
              </p:nvSpPr>
              <p:spPr bwMode="auto">
                <a:xfrm>
                  <a:off x="3759" y="2187"/>
                  <a:ext cx="65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31" name="Group 647"/>
              <p:cNvGrpSpPr>
                <a:grpSpLocks/>
              </p:cNvGrpSpPr>
              <p:nvPr/>
            </p:nvGrpSpPr>
            <p:grpSpPr bwMode="auto">
              <a:xfrm>
                <a:off x="696" y="2590"/>
                <a:ext cx="2240" cy="403"/>
                <a:chOff x="696" y="2590"/>
                <a:chExt cx="2240" cy="403"/>
              </a:xfrm>
            </p:grpSpPr>
            <p:sp>
              <p:nvSpPr>
                <p:cNvPr id="17558" name="Rectangle 569"/>
                <p:cNvSpPr>
                  <a:spLocks noChangeArrowheads="1"/>
                </p:cNvSpPr>
                <p:nvPr/>
              </p:nvSpPr>
              <p:spPr bwMode="auto">
                <a:xfrm>
                  <a:off x="739" y="2590"/>
                  <a:ext cx="215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 i="1">
                      <a:solidFill>
                        <a:srgbClr val="FFFFFF"/>
                      </a:solidFill>
                      <a:latin typeface="Arial" charset="0"/>
                    </a:rPr>
                    <a:t>Псевдобактерин</a:t>
                  </a:r>
                  <a:r>
                    <a:rPr lang="ru-RU" sz="1400" baseline="30000">
                      <a:ea typeface="Arial Unicode MS" pitchFamily="34" charset="-128"/>
                      <a:cs typeface="Arial Unicode MS" pitchFamily="34" charset="-128"/>
                    </a:rPr>
                    <a:t>®</a:t>
                  </a:r>
                  <a:r>
                    <a:rPr lang="ru-RU" sz="1200" i="1">
                      <a:solidFill>
                        <a:srgbClr val="FFFFFF"/>
                      </a:solidFill>
                      <a:latin typeface="Arial" charset="0"/>
                    </a:rPr>
                    <a:t>-2</a:t>
                  </a:r>
                  <a:r>
                    <a:rPr lang="ru-RU" sz="1200">
                      <a:solidFill>
                        <a:srgbClr val="FFFFFF"/>
                      </a:solidFill>
                      <a:latin typeface="Arial" charset="0"/>
                    </a:rPr>
                    <a:t>, обработка по вегетации</a:t>
                  </a:r>
                  <a:endParaRPr lang="ru-RU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59" name="Rectangle 646"/>
                <p:cNvSpPr>
                  <a:spLocks noChangeArrowheads="1"/>
                </p:cNvSpPr>
                <p:nvPr/>
              </p:nvSpPr>
              <p:spPr bwMode="auto">
                <a:xfrm>
                  <a:off x="696" y="2590"/>
                  <a:ext cx="224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32" name="Group 649"/>
              <p:cNvGrpSpPr>
                <a:grpSpLocks/>
              </p:cNvGrpSpPr>
              <p:nvPr/>
            </p:nvGrpSpPr>
            <p:grpSpPr bwMode="auto">
              <a:xfrm>
                <a:off x="2936" y="2590"/>
                <a:ext cx="823" cy="403"/>
                <a:chOff x="2936" y="2590"/>
                <a:chExt cx="823" cy="403"/>
              </a:xfrm>
            </p:grpSpPr>
            <p:sp>
              <p:nvSpPr>
                <p:cNvPr id="17556" name="Rectangle 570"/>
                <p:cNvSpPr>
                  <a:spLocks noChangeArrowheads="1"/>
                </p:cNvSpPr>
                <p:nvPr/>
              </p:nvSpPr>
              <p:spPr bwMode="auto">
                <a:xfrm>
                  <a:off x="2979" y="2590"/>
                  <a:ext cx="73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15,6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57" name="Rectangle 648"/>
                <p:cNvSpPr>
                  <a:spLocks noChangeArrowheads="1"/>
                </p:cNvSpPr>
                <p:nvPr/>
              </p:nvSpPr>
              <p:spPr bwMode="auto">
                <a:xfrm>
                  <a:off x="2936" y="2590"/>
                  <a:ext cx="82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33" name="Group 651"/>
              <p:cNvGrpSpPr>
                <a:grpSpLocks/>
              </p:cNvGrpSpPr>
              <p:nvPr/>
            </p:nvGrpSpPr>
            <p:grpSpPr bwMode="auto">
              <a:xfrm>
                <a:off x="3759" y="2590"/>
                <a:ext cx="653" cy="403"/>
                <a:chOff x="3759" y="2590"/>
                <a:chExt cx="653" cy="403"/>
              </a:xfrm>
            </p:grpSpPr>
            <p:sp>
              <p:nvSpPr>
                <p:cNvPr id="17554" name="Rectangle 571"/>
                <p:cNvSpPr>
                  <a:spLocks noChangeArrowheads="1"/>
                </p:cNvSpPr>
                <p:nvPr/>
              </p:nvSpPr>
              <p:spPr bwMode="auto">
                <a:xfrm>
                  <a:off x="3802" y="2590"/>
                  <a:ext cx="56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4,3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55" name="Rectangle 650"/>
                <p:cNvSpPr>
                  <a:spLocks noChangeArrowheads="1"/>
                </p:cNvSpPr>
                <p:nvPr/>
              </p:nvSpPr>
              <p:spPr bwMode="auto">
                <a:xfrm>
                  <a:off x="3759" y="2590"/>
                  <a:ext cx="65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34" name="Group 653"/>
              <p:cNvGrpSpPr>
                <a:grpSpLocks/>
              </p:cNvGrpSpPr>
              <p:nvPr/>
            </p:nvGrpSpPr>
            <p:grpSpPr bwMode="auto">
              <a:xfrm>
                <a:off x="0" y="2993"/>
                <a:ext cx="4412" cy="374"/>
                <a:chOff x="0" y="2993"/>
                <a:chExt cx="4412" cy="374"/>
              </a:xfrm>
            </p:grpSpPr>
            <p:sp>
              <p:nvSpPr>
                <p:cNvPr id="17552" name="Rectangle 572"/>
                <p:cNvSpPr>
                  <a:spLocks noChangeArrowheads="1"/>
                </p:cNvSpPr>
                <p:nvPr/>
              </p:nvSpPr>
              <p:spPr bwMode="auto">
                <a:xfrm>
                  <a:off x="43" y="2993"/>
                  <a:ext cx="4326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-69828" bIns="0"/>
                <a:lstStyle/>
                <a:p>
                  <a:pPr algn="ctr"/>
                  <a:r>
                    <a:rPr lang="ru-RU" sz="1200">
                      <a:solidFill>
                        <a:srgbClr val="FFFFFF"/>
                      </a:solidFill>
                      <a:latin typeface="Arial" charset="0"/>
                    </a:rPr>
                    <a:t>             </a:t>
                  </a: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Краснодарский край</a:t>
                  </a:r>
                  <a:endParaRPr lang="ru-RU" sz="1400" b="1" i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53" name="Rectangle 652"/>
                <p:cNvSpPr>
                  <a:spLocks noChangeArrowheads="1"/>
                </p:cNvSpPr>
                <p:nvPr/>
              </p:nvSpPr>
              <p:spPr bwMode="auto">
                <a:xfrm>
                  <a:off x="0" y="2993"/>
                  <a:ext cx="4412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35" name="Group 655"/>
              <p:cNvGrpSpPr>
                <a:grpSpLocks/>
              </p:cNvGrpSpPr>
              <p:nvPr/>
            </p:nvGrpSpPr>
            <p:grpSpPr bwMode="auto">
              <a:xfrm>
                <a:off x="0" y="3367"/>
                <a:ext cx="696" cy="806"/>
                <a:chOff x="0" y="3367"/>
                <a:chExt cx="696" cy="806"/>
              </a:xfrm>
            </p:grpSpPr>
            <p:sp>
              <p:nvSpPr>
                <p:cNvPr id="17550" name="Rectangle 573"/>
                <p:cNvSpPr>
                  <a:spLocks noChangeArrowheads="1"/>
                </p:cNvSpPr>
                <p:nvPr/>
              </p:nvSpPr>
              <p:spPr bwMode="auto">
                <a:xfrm>
                  <a:off x="43" y="3367"/>
                  <a:ext cx="610" cy="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Михайло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51" name="Rectangle 654"/>
                <p:cNvSpPr>
                  <a:spLocks noChangeArrowheads="1"/>
                </p:cNvSpPr>
                <p:nvPr/>
              </p:nvSpPr>
              <p:spPr bwMode="auto">
                <a:xfrm>
                  <a:off x="0" y="3367"/>
                  <a:ext cx="696" cy="8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36" name="Group 657"/>
              <p:cNvGrpSpPr>
                <a:grpSpLocks/>
              </p:cNvGrpSpPr>
              <p:nvPr/>
            </p:nvGrpSpPr>
            <p:grpSpPr bwMode="auto">
              <a:xfrm>
                <a:off x="696" y="3367"/>
                <a:ext cx="2240" cy="403"/>
                <a:chOff x="696" y="3367"/>
                <a:chExt cx="2240" cy="403"/>
              </a:xfrm>
            </p:grpSpPr>
            <p:sp>
              <p:nvSpPr>
                <p:cNvPr id="17548" name="Rectangle 574"/>
                <p:cNvSpPr>
                  <a:spLocks noChangeArrowheads="1"/>
                </p:cNvSpPr>
                <p:nvPr/>
              </p:nvSpPr>
              <p:spPr bwMode="auto">
                <a:xfrm>
                  <a:off x="739" y="3367"/>
                  <a:ext cx="215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>
                      <a:solidFill>
                        <a:srgbClr val="FFFFFF"/>
                      </a:solidFill>
                      <a:latin typeface="Arial" charset="0"/>
                    </a:rPr>
                    <a:t>Контроль</a:t>
                  </a:r>
                  <a:endParaRPr lang="ru-RU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49" name="Rectangle 656"/>
                <p:cNvSpPr>
                  <a:spLocks noChangeArrowheads="1"/>
                </p:cNvSpPr>
                <p:nvPr/>
              </p:nvSpPr>
              <p:spPr bwMode="auto">
                <a:xfrm>
                  <a:off x="696" y="3367"/>
                  <a:ext cx="224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37" name="Group 659"/>
              <p:cNvGrpSpPr>
                <a:grpSpLocks/>
              </p:cNvGrpSpPr>
              <p:nvPr/>
            </p:nvGrpSpPr>
            <p:grpSpPr bwMode="auto">
              <a:xfrm>
                <a:off x="2936" y="3367"/>
                <a:ext cx="823" cy="403"/>
                <a:chOff x="2936" y="3367"/>
                <a:chExt cx="823" cy="403"/>
              </a:xfrm>
            </p:grpSpPr>
            <p:sp>
              <p:nvSpPr>
                <p:cNvPr id="17546" name="Rectangle 575"/>
                <p:cNvSpPr>
                  <a:spLocks noChangeArrowheads="1"/>
                </p:cNvSpPr>
                <p:nvPr/>
              </p:nvSpPr>
              <p:spPr bwMode="auto">
                <a:xfrm>
                  <a:off x="2979" y="3367"/>
                  <a:ext cx="73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44,6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47" name="Rectangle 658"/>
                <p:cNvSpPr>
                  <a:spLocks noChangeArrowheads="1"/>
                </p:cNvSpPr>
                <p:nvPr/>
              </p:nvSpPr>
              <p:spPr bwMode="auto">
                <a:xfrm>
                  <a:off x="2936" y="3367"/>
                  <a:ext cx="82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38" name="Group 661"/>
              <p:cNvGrpSpPr>
                <a:grpSpLocks/>
              </p:cNvGrpSpPr>
              <p:nvPr/>
            </p:nvGrpSpPr>
            <p:grpSpPr bwMode="auto">
              <a:xfrm>
                <a:off x="3759" y="3367"/>
                <a:ext cx="653" cy="403"/>
                <a:chOff x="3759" y="3367"/>
                <a:chExt cx="653" cy="403"/>
              </a:xfrm>
            </p:grpSpPr>
            <p:sp>
              <p:nvSpPr>
                <p:cNvPr id="17544" name="Rectangle 576"/>
                <p:cNvSpPr>
                  <a:spLocks noChangeArrowheads="1"/>
                </p:cNvSpPr>
                <p:nvPr/>
              </p:nvSpPr>
              <p:spPr bwMode="auto">
                <a:xfrm>
                  <a:off x="3802" y="3367"/>
                  <a:ext cx="56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>
                      <a:solidFill>
                        <a:srgbClr val="FFFFFF"/>
                      </a:solidFill>
                      <a:latin typeface="Arial" charset="0"/>
                    </a:rPr>
                    <a:t>—</a:t>
                  </a:r>
                  <a:endParaRPr lang="ru-RU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45" name="Rectangle 660"/>
                <p:cNvSpPr>
                  <a:spLocks noChangeArrowheads="1"/>
                </p:cNvSpPr>
                <p:nvPr/>
              </p:nvSpPr>
              <p:spPr bwMode="auto">
                <a:xfrm>
                  <a:off x="3759" y="3367"/>
                  <a:ext cx="65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39" name="Group 663"/>
              <p:cNvGrpSpPr>
                <a:grpSpLocks/>
              </p:cNvGrpSpPr>
              <p:nvPr/>
            </p:nvGrpSpPr>
            <p:grpSpPr bwMode="auto">
              <a:xfrm>
                <a:off x="696" y="3770"/>
                <a:ext cx="2240" cy="403"/>
                <a:chOff x="696" y="3770"/>
                <a:chExt cx="2240" cy="403"/>
              </a:xfrm>
            </p:grpSpPr>
            <p:sp>
              <p:nvSpPr>
                <p:cNvPr id="17542" name="Rectangle 577"/>
                <p:cNvSpPr>
                  <a:spLocks noChangeArrowheads="1"/>
                </p:cNvSpPr>
                <p:nvPr/>
              </p:nvSpPr>
              <p:spPr bwMode="auto">
                <a:xfrm>
                  <a:off x="739" y="3770"/>
                  <a:ext cx="215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 i="1">
                      <a:solidFill>
                        <a:srgbClr val="FFFFFF"/>
                      </a:solidFill>
                      <a:latin typeface="Arial" charset="0"/>
                    </a:rPr>
                    <a:t>Псевдобактерин</a:t>
                  </a:r>
                  <a:r>
                    <a:rPr lang="ru-RU" sz="1400" baseline="30000">
                      <a:ea typeface="Arial Unicode MS" pitchFamily="34" charset="-128"/>
                      <a:cs typeface="Arial Unicode MS" pitchFamily="34" charset="-128"/>
                    </a:rPr>
                    <a:t>®</a:t>
                  </a:r>
                  <a:r>
                    <a:rPr lang="ru-RU" sz="1200" i="1">
                      <a:solidFill>
                        <a:srgbClr val="FFFFFF"/>
                      </a:solidFill>
                      <a:latin typeface="Arial" charset="0"/>
                    </a:rPr>
                    <a:t>-2</a:t>
                  </a:r>
                  <a:r>
                    <a:rPr lang="ru-RU" sz="1200">
                      <a:solidFill>
                        <a:srgbClr val="FFFFFF"/>
                      </a:solidFill>
                      <a:latin typeface="Arial" charset="0"/>
                    </a:rPr>
                    <a:t>, обработка по вегетации</a:t>
                  </a:r>
                  <a:endParaRPr lang="ru-RU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43" name="Rectangle 662"/>
                <p:cNvSpPr>
                  <a:spLocks noChangeArrowheads="1"/>
                </p:cNvSpPr>
                <p:nvPr/>
              </p:nvSpPr>
              <p:spPr bwMode="auto">
                <a:xfrm>
                  <a:off x="696" y="3770"/>
                  <a:ext cx="224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40" name="Group 665"/>
              <p:cNvGrpSpPr>
                <a:grpSpLocks/>
              </p:cNvGrpSpPr>
              <p:nvPr/>
            </p:nvGrpSpPr>
            <p:grpSpPr bwMode="auto">
              <a:xfrm>
                <a:off x="2936" y="3770"/>
                <a:ext cx="823" cy="403"/>
                <a:chOff x="2936" y="3770"/>
                <a:chExt cx="823" cy="403"/>
              </a:xfrm>
            </p:grpSpPr>
            <p:sp>
              <p:nvSpPr>
                <p:cNvPr id="17540" name="Rectangle 578"/>
                <p:cNvSpPr>
                  <a:spLocks noChangeArrowheads="1"/>
                </p:cNvSpPr>
                <p:nvPr/>
              </p:nvSpPr>
              <p:spPr bwMode="auto">
                <a:xfrm>
                  <a:off x="2979" y="3770"/>
                  <a:ext cx="73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53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41" name="Rectangle 664"/>
                <p:cNvSpPr>
                  <a:spLocks noChangeArrowheads="1"/>
                </p:cNvSpPr>
                <p:nvPr/>
              </p:nvSpPr>
              <p:spPr bwMode="auto">
                <a:xfrm>
                  <a:off x="2936" y="3770"/>
                  <a:ext cx="82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41" name="Group 667"/>
              <p:cNvGrpSpPr>
                <a:grpSpLocks/>
              </p:cNvGrpSpPr>
              <p:nvPr/>
            </p:nvGrpSpPr>
            <p:grpSpPr bwMode="auto">
              <a:xfrm>
                <a:off x="3759" y="3770"/>
                <a:ext cx="653" cy="403"/>
                <a:chOff x="3759" y="3770"/>
                <a:chExt cx="653" cy="403"/>
              </a:xfrm>
            </p:grpSpPr>
            <p:sp>
              <p:nvSpPr>
                <p:cNvPr id="17538" name="Rectangle 579"/>
                <p:cNvSpPr>
                  <a:spLocks noChangeArrowheads="1"/>
                </p:cNvSpPr>
                <p:nvPr/>
              </p:nvSpPr>
              <p:spPr bwMode="auto">
                <a:xfrm>
                  <a:off x="3802" y="3770"/>
                  <a:ext cx="56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8,4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39" name="Rectangle 666"/>
                <p:cNvSpPr>
                  <a:spLocks noChangeArrowheads="1"/>
                </p:cNvSpPr>
                <p:nvPr/>
              </p:nvSpPr>
              <p:spPr bwMode="auto">
                <a:xfrm>
                  <a:off x="3759" y="3770"/>
                  <a:ext cx="65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42" name="Group 669"/>
              <p:cNvGrpSpPr>
                <a:grpSpLocks/>
              </p:cNvGrpSpPr>
              <p:nvPr/>
            </p:nvGrpSpPr>
            <p:grpSpPr bwMode="auto">
              <a:xfrm>
                <a:off x="0" y="4173"/>
                <a:ext cx="4412" cy="374"/>
                <a:chOff x="0" y="4173"/>
                <a:chExt cx="4412" cy="374"/>
              </a:xfrm>
            </p:grpSpPr>
            <p:sp>
              <p:nvSpPr>
                <p:cNvPr id="17536" name="Rectangle 580"/>
                <p:cNvSpPr>
                  <a:spLocks noChangeArrowheads="1"/>
                </p:cNvSpPr>
                <p:nvPr/>
              </p:nvSpPr>
              <p:spPr bwMode="auto">
                <a:xfrm>
                  <a:off x="43" y="4173"/>
                  <a:ext cx="4326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-69828" bIns="0"/>
                <a:lstStyle/>
                <a:p>
                  <a:pPr algn="ctr"/>
                  <a:r>
                    <a:rPr lang="ru-RU" sz="1200">
                      <a:solidFill>
                        <a:srgbClr val="FFFFFF"/>
                      </a:solidFill>
                      <a:latin typeface="Arial" charset="0"/>
                    </a:rPr>
                    <a:t>               </a:t>
                  </a: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Ставропольский край</a:t>
                  </a:r>
                  <a:endParaRPr lang="ru-RU" sz="1400" b="1" i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37" name="Rectangle 668"/>
                <p:cNvSpPr>
                  <a:spLocks noChangeArrowheads="1"/>
                </p:cNvSpPr>
                <p:nvPr/>
              </p:nvSpPr>
              <p:spPr bwMode="auto">
                <a:xfrm>
                  <a:off x="0" y="4173"/>
                  <a:ext cx="4412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43" name="Group 671"/>
              <p:cNvGrpSpPr>
                <a:grpSpLocks/>
              </p:cNvGrpSpPr>
              <p:nvPr/>
            </p:nvGrpSpPr>
            <p:grpSpPr bwMode="auto">
              <a:xfrm>
                <a:off x="0" y="4547"/>
                <a:ext cx="696" cy="806"/>
                <a:chOff x="0" y="4547"/>
                <a:chExt cx="696" cy="806"/>
              </a:xfrm>
            </p:grpSpPr>
            <p:sp>
              <p:nvSpPr>
                <p:cNvPr id="17534" name="Rectangle 581"/>
                <p:cNvSpPr>
                  <a:spLocks noChangeArrowheads="1"/>
                </p:cNvSpPr>
                <p:nvPr/>
              </p:nvSpPr>
              <p:spPr bwMode="auto">
                <a:xfrm>
                  <a:off x="43" y="4547"/>
                  <a:ext cx="610" cy="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Михайло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35" name="Rectangle 670"/>
                <p:cNvSpPr>
                  <a:spLocks noChangeArrowheads="1"/>
                </p:cNvSpPr>
                <p:nvPr/>
              </p:nvSpPr>
              <p:spPr bwMode="auto">
                <a:xfrm>
                  <a:off x="0" y="4547"/>
                  <a:ext cx="696" cy="8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44" name="Group 673"/>
              <p:cNvGrpSpPr>
                <a:grpSpLocks/>
              </p:cNvGrpSpPr>
              <p:nvPr/>
            </p:nvGrpSpPr>
            <p:grpSpPr bwMode="auto">
              <a:xfrm>
                <a:off x="696" y="4547"/>
                <a:ext cx="2240" cy="403"/>
                <a:chOff x="696" y="4547"/>
                <a:chExt cx="2240" cy="403"/>
              </a:xfrm>
            </p:grpSpPr>
            <p:sp>
              <p:nvSpPr>
                <p:cNvPr id="17532" name="Rectangle 582"/>
                <p:cNvSpPr>
                  <a:spLocks noChangeArrowheads="1"/>
                </p:cNvSpPr>
                <p:nvPr/>
              </p:nvSpPr>
              <p:spPr bwMode="auto">
                <a:xfrm>
                  <a:off x="739" y="4547"/>
                  <a:ext cx="215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>
                      <a:solidFill>
                        <a:srgbClr val="FFFFFF"/>
                      </a:solidFill>
                      <a:latin typeface="Arial" charset="0"/>
                    </a:rPr>
                    <a:t>Контроль</a:t>
                  </a:r>
                  <a:endParaRPr lang="ru-RU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33" name="Rectangle 672"/>
                <p:cNvSpPr>
                  <a:spLocks noChangeArrowheads="1"/>
                </p:cNvSpPr>
                <p:nvPr/>
              </p:nvSpPr>
              <p:spPr bwMode="auto">
                <a:xfrm>
                  <a:off x="696" y="4547"/>
                  <a:ext cx="224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45" name="Group 675"/>
              <p:cNvGrpSpPr>
                <a:grpSpLocks/>
              </p:cNvGrpSpPr>
              <p:nvPr/>
            </p:nvGrpSpPr>
            <p:grpSpPr bwMode="auto">
              <a:xfrm>
                <a:off x="2936" y="4547"/>
                <a:ext cx="823" cy="403"/>
                <a:chOff x="2936" y="4547"/>
                <a:chExt cx="823" cy="403"/>
              </a:xfrm>
            </p:grpSpPr>
            <p:sp>
              <p:nvSpPr>
                <p:cNvPr id="17530" name="Rectangle 583"/>
                <p:cNvSpPr>
                  <a:spLocks noChangeArrowheads="1"/>
                </p:cNvSpPr>
                <p:nvPr/>
              </p:nvSpPr>
              <p:spPr bwMode="auto">
                <a:xfrm>
                  <a:off x="2979" y="4547"/>
                  <a:ext cx="73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40,3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31" name="Rectangle 674"/>
                <p:cNvSpPr>
                  <a:spLocks noChangeArrowheads="1"/>
                </p:cNvSpPr>
                <p:nvPr/>
              </p:nvSpPr>
              <p:spPr bwMode="auto">
                <a:xfrm>
                  <a:off x="2936" y="4547"/>
                  <a:ext cx="82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46" name="Group 677"/>
              <p:cNvGrpSpPr>
                <a:grpSpLocks/>
              </p:cNvGrpSpPr>
              <p:nvPr/>
            </p:nvGrpSpPr>
            <p:grpSpPr bwMode="auto">
              <a:xfrm>
                <a:off x="3759" y="4547"/>
                <a:ext cx="653" cy="403"/>
                <a:chOff x="3759" y="4547"/>
                <a:chExt cx="653" cy="403"/>
              </a:xfrm>
            </p:grpSpPr>
            <p:sp>
              <p:nvSpPr>
                <p:cNvPr id="17528" name="Rectangle 584"/>
                <p:cNvSpPr>
                  <a:spLocks noChangeArrowheads="1"/>
                </p:cNvSpPr>
                <p:nvPr/>
              </p:nvSpPr>
              <p:spPr bwMode="auto">
                <a:xfrm>
                  <a:off x="3802" y="4547"/>
                  <a:ext cx="56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—</a:t>
                  </a:r>
                  <a:endParaRPr lang="ru-RU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29" name="Rectangle 676"/>
                <p:cNvSpPr>
                  <a:spLocks noChangeArrowheads="1"/>
                </p:cNvSpPr>
                <p:nvPr/>
              </p:nvSpPr>
              <p:spPr bwMode="auto">
                <a:xfrm>
                  <a:off x="3759" y="4547"/>
                  <a:ext cx="65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47" name="Group 679"/>
              <p:cNvGrpSpPr>
                <a:grpSpLocks/>
              </p:cNvGrpSpPr>
              <p:nvPr/>
            </p:nvGrpSpPr>
            <p:grpSpPr bwMode="auto">
              <a:xfrm>
                <a:off x="696" y="4950"/>
                <a:ext cx="2240" cy="403"/>
                <a:chOff x="696" y="4950"/>
                <a:chExt cx="2240" cy="403"/>
              </a:xfrm>
            </p:grpSpPr>
            <p:sp>
              <p:nvSpPr>
                <p:cNvPr id="17526" name="Rectangle 585"/>
                <p:cNvSpPr>
                  <a:spLocks noChangeArrowheads="1"/>
                </p:cNvSpPr>
                <p:nvPr/>
              </p:nvSpPr>
              <p:spPr bwMode="auto">
                <a:xfrm>
                  <a:off x="739" y="4950"/>
                  <a:ext cx="215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 i="1">
                      <a:solidFill>
                        <a:srgbClr val="FFFFFF"/>
                      </a:solidFill>
                      <a:latin typeface="Arial" charset="0"/>
                    </a:rPr>
                    <a:t>Псевдобактерин</a:t>
                  </a:r>
                  <a:r>
                    <a:rPr lang="ru-RU" sz="1400" baseline="30000">
                      <a:ea typeface="Arial Unicode MS" pitchFamily="34" charset="-128"/>
                      <a:cs typeface="Arial Unicode MS" pitchFamily="34" charset="-128"/>
                    </a:rPr>
                    <a:t>®</a:t>
                  </a:r>
                  <a:r>
                    <a:rPr lang="ru-RU" sz="1200" i="1">
                      <a:solidFill>
                        <a:srgbClr val="FFFFFF"/>
                      </a:solidFill>
                      <a:latin typeface="Arial" charset="0"/>
                    </a:rPr>
                    <a:t>-2</a:t>
                  </a:r>
                  <a:r>
                    <a:rPr lang="ru-RU" sz="1200">
                      <a:solidFill>
                        <a:srgbClr val="FFFFFF"/>
                      </a:solidFill>
                      <a:latin typeface="Arial" charset="0"/>
                    </a:rPr>
                    <a:t>, обработка по вегетации</a:t>
                  </a:r>
                  <a:endParaRPr lang="ru-RU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27" name="Rectangle 678"/>
                <p:cNvSpPr>
                  <a:spLocks noChangeArrowheads="1"/>
                </p:cNvSpPr>
                <p:nvPr/>
              </p:nvSpPr>
              <p:spPr bwMode="auto">
                <a:xfrm>
                  <a:off x="696" y="4950"/>
                  <a:ext cx="224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48" name="Group 681"/>
              <p:cNvGrpSpPr>
                <a:grpSpLocks/>
              </p:cNvGrpSpPr>
              <p:nvPr/>
            </p:nvGrpSpPr>
            <p:grpSpPr bwMode="auto">
              <a:xfrm>
                <a:off x="2936" y="4950"/>
                <a:ext cx="823" cy="403"/>
                <a:chOff x="2936" y="4950"/>
                <a:chExt cx="823" cy="403"/>
              </a:xfrm>
            </p:grpSpPr>
            <p:sp>
              <p:nvSpPr>
                <p:cNvPr id="17524" name="Rectangle 586"/>
                <p:cNvSpPr>
                  <a:spLocks noChangeArrowheads="1"/>
                </p:cNvSpPr>
                <p:nvPr/>
              </p:nvSpPr>
              <p:spPr bwMode="auto">
                <a:xfrm>
                  <a:off x="2979" y="4950"/>
                  <a:ext cx="73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47,0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25" name="Rectangle 680"/>
                <p:cNvSpPr>
                  <a:spLocks noChangeArrowheads="1"/>
                </p:cNvSpPr>
                <p:nvPr/>
              </p:nvSpPr>
              <p:spPr bwMode="auto">
                <a:xfrm>
                  <a:off x="2936" y="4950"/>
                  <a:ext cx="82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49" name="Group 683"/>
              <p:cNvGrpSpPr>
                <a:grpSpLocks/>
              </p:cNvGrpSpPr>
              <p:nvPr/>
            </p:nvGrpSpPr>
            <p:grpSpPr bwMode="auto">
              <a:xfrm>
                <a:off x="3759" y="4950"/>
                <a:ext cx="653" cy="403"/>
                <a:chOff x="3759" y="4950"/>
                <a:chExt cx="653" cy="403"/>
              </a:xfrm>
            </p:grpSpPr>
            <p:sp>
              <p:nvSpPr>
                <p:cNvPr id="17522" name="Rectangle 587"/>
                <p:cNvSpPr>
                  <a:spLocks noChangeArrowheads="1"/>
                </p:cNvSpPr>
                <p:nvPr/>
              </p:nvSpPr>
              <p:spPr bwMode="auto">
                <a:xfrm>
                  <a:off x="3802" y="4950"/>
                  <a:ext cx="56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6,7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23" name="Rectangle 682"/>
                <p:cNvSpPr>
                  <a:spLocks noChangeArrowheads="1"/>
                </p:cNvSpPr>
                <p:nvPr/>
              </p:nvSpPr>
              <p:spPr bwMode="auto">
                <a:xfrm>
                  <a:off x="3759" y="4950"/>
                  <a:ext cx="65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50" name="Group 685"/>
              <p:cNvGrpSpPr>
                <a:grpSpLocks/>
              </p:cNvGrpSpPr>
              <p:nvPr/>
            </p:nvGrpSpPr>
            <p:grpSpPr bwMode="auto">
              <a:xfrm>
                <a:off x="0" y="5353"/>
                <a:ext cx="4412" cy="374"/>
                <a:chOff x="0" y="5353"/>
                <a:chExt cx="4412" cy="374"/>
              </a:xfrm>
            </p:grpSpPr>
            <p:sp>
              <p:nvSpPr>
                <p:cNvPr id="17520" name="Rectangle 588"/>
                <p:cNvSpPr>
                  <a:spLocks noChangeArrowheads="1"/>
                </p:cNvSpPr>
                <p:nvPr/>
              </p:nvSpPr>
              <p:spPr bwMode="auto">
                <a:xfrm>
                  <a:off x="43" y="5353"/>
                  <a:ext cx="4326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-69828" bIns="0"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               Ивановская область</a:t>
                  </a:r>
                  <a:endParaRPr lang="ru-RU" sz="1400" b="1" i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21" name="Rectangle 684"/>
                <p:cNvSpPr>
                  <a:spLocks noChangeArrowheads="1"/>
                </p:cNvSpPr>
                <p:nvPr/>
              </p:nvSpPr>
              <p:spPr bwMode="auto">
                <a:xfrm>
                  <a:off x="0" y="5353"/>
                  <a:ext cx="4412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51" name="Group 687"/>
              <p:cNvGrpSpPr>
                <a:grpSpLocks/>
              </p:cNvGrpSpPr>
              <p:nvPr/>
            </p:nvGrpSpPr>
            <p:grpSpPr bwMode="auto">
              <a:xfrm>
                <a:off x="0" y="5727"/>
                <a:ext cx="696" cy="806"/>
                <a:chOff x="0" y="5727"/>
                <a:chExt cx="696" cy="806"/>
              </a:xfrm>
            </p:grpSpPr>
            <p:sp>
              <p:nvSpPr>
                <p:cNvPr id="17518" name="Rectangle 589"/>
                <p:cNvSpPr>
                  <a:spLocks noChangeArrowheads="1"/>
                </p:cNvSpPr>
                <p:nvPr/>
              </p:nvSpPr>
              <p:spPr bwMode="auto">
                <a:xfrm>
                  <a:off x="43" y="5727"/>
                  <a:ext cx="610" cy="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Зазерский-85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19" name="Rectangle 686"/>
                <p:cNvSpPr>
                  <a:spLocks noChangeArrowheads="1"/>
                </p:cNvSpPr>
                <p:nvPr/>
              </p:nvSpPr>
              <p:spPr bwMode="auto">
                <a:xfrm>
                  <a:off x="0" y="5727"/>
                  <a:ext cx="696" cy="8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52" name="Group 689"/>
              <p:cNvGrpSpPr>
                <a:grpSpLocks/>
              </p:cNvGrpSpPr>
              <p:nvPr/>
            </p:nvGrpSpPr>
            <p:grpSpPr bwMode="auto">
              <a:xfrm>
                <a:off x="696" y="5727"/>
                <a:ext cx="2240" cy="403"/>
                <a:chOff x="696" y="5727"/>
                <a:chExt cx="2240" cy="403"/>
              </a:xfrm>
            </p:grpSpPr>
            <p:sp>
              <p:nvSpPr>
                <p:cNvPr id="17516" name="Rectangle 590"/>
                <p:cNvSpPr>
                  <a:spLocks noChangeArrowheads="1"/>
                </p:cNvSpPr>
                <p:nvPr/>
              </p:nvSpPr>
              <p:spPr bwMode="auto">
                <a:xfrm>
                  <a:off x="739" y="5727"/>
                  <a:ext cx="215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>
                      <a:solidFill>
                        <a:srgbClr val="FFFFFF"/>
                      </a:solidFill>
                      <a:latin typeface="Arial" charset="0"/>
                    </a:rPr>
                    <a:t>Контроль</a:t>
                  </a:r>
                  <a:endParaRPr lang="ru-RU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17" name="Rectangle 688"/>
                <p:cNvSpPr>
                  <a:spLocks noChangeArrowheads="1"/>
                </p:cNvSpPr>
                <p:nvPr/>
              </p:nvSpPr>
              <p:spPr bwMode="auto">
                <a:xfrm>
                  <a:off x="696" y="5727"/>
                  <a:ext cx="224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53" name="Group 691"/>
              <p:cNvGrpSpPr>
                <a:grpSpLocks/>
              </p:cNvGrpSpPr>
              <p:nvPr/>
            </p:nvGrpSpPr>
            <p:grpSpPr bwMode="auto">
              <a:xfrm>
                <a:off x="2936" y="5727"/>
                <a:ext cx="823" cy="403"/>
                <a:chOff x="2936" y="5727"/>
                <a:chExt cx="823" cy="403"/>
              </a:xfrm>
            </p:grpSpPr>
            <p:sp>
              <p:nvSpPr>
                <p:cNvPr id="17514" name="Rectangle 591"/>
                <p:cNvSpPr>
                  <a:spLocks noChangeArrowheads="1"/>
                </p:cNvSpPr>
                <p:nvPr/>
              </p:nvSpPr>
              <p:spPr bwMode="auto">
                <a:xfrm>
                  <a:off x="2979" y="5727"/>
                  <a:ext cx="73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26,8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15" name="Rectangle 690"/>
                <p:cNvSpPr>
                  <a:spLocks noChangeArrowheads="1"/>
                </p:cNvSpPr>
                <p:nvPr/>
              </p:nvSpPr>
              <p:spPr bwMode="auto">
                <a:xfrm>
                  <a:off x="2936" y="5727"/>
                  <a:ext cx="82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54" name="Group 693"/>
              <p:cNvGrpSpPr>
                <a:grpSpLocks/>
              </p:cNvGrpSpPr>
              <p:nvPr/>
            </p:nvGrpSpPr>
            <p:grpSpPr bwMode="auto">
              <a:xfrm>
                <a:off x="3759" y="5727"/>
                <a:ext cx="653" cy="403"/>
                <a:chOff x="3759" y="5727"/>
                <a:chExt cx="653" cy="403"/>
              </a:xfrm>
            </p:grpSpPr>
            <p:sp>
              <p:nvSpPr>
                <p:cNvPr id="17512" name="Rectangle 592"/>
                <p:cNvSpPr>
                  <a:spLocks noChangeArrowheads="1"/>
                </p:cNvSpPr>
                <p:nvPr/>
              </p:nvSpPr>
              <p:spPr bwMode="auto">
                <a:xfrm>
                  <a:off x="3802" y="5727"/>
                  <a:ext cx="56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>
                      <a:solidFill>
                        <a:srgbClr val="FFFFFF"/>
                      </a:solidFill>
                      <a:latin typeface="Arial" charset="0"/>
                    </a:rPr>
                    <a:t>—</a:t>
                  </a:r>
                  <a:endParaRPr lang="ru-RU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13" name="Rectangle 692"/>
                <p:cNvSpPr>
                  <a:spLocks noChangeArrowheads="1"/>
                </p:cNvSpPr>
                <p:nvPr/>
              </p:nvSpPr>
              <p:spPr bwMode="auto">
                <a:xfrm>
                  <a:off x="3759" y="5727"/>
                  <a:ext cx="65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55" name="Group 695"/>
              <p:cNvGrpSpPr>
                <a:grpSpLocks/>
              </p:cNvGrpSpPr>
              <p:nvPr/>
            </p:nvGrpSpPr>
            <p:grpSpPr bwMode="auto">
              <a:xfrm>
                <a:off x="696" y="6130"/>
                <a:ext cx="2240" cy="403"/>
                <a:chOff x="696" y="6130"/>
                <a:chExt cx="2240" cy="403"/>
              </a:xfrm>
            </p:grpSpPr>
            <p:sp>
              <p:nvSpPr>
                <p:cNvPr id="17510" name="Rectangle 593"/>
                <p:cNvSpPr>
                  <a:spLocks noChangeArrowheads="1"/>
                </p:cNvSpPr>
                <p:nvPr/>
              </p:nvSpPr>
              <p:spPr bwMode="auto">
                <a:xfrm>
                  <a:off x="739" y="6130"/>
                  <a:ext cx="215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 i="1">
                      <a:solidFill>
                        <a:srgbClr val="FFFFFF"/>
                      </a:solidFill>
                      <a:latin typeface="Arial" charset="0"/>
                    </a:rPr>
                    <a:t>Псевдобактерин</a:t>
                  </a:r>
                  <a:r>
                    <a:rPr lang="ru-RU" sz="1400" baseline="30000">
                      <a:ea typeface="Arial Unicode MS" pitchFamily="34" charset="-128"/>
                      <a:cs typeface="Arial Unicode MS" pitchFamily="34" charset="-128"/>
                    </a:rPr>
                    <a:t>®</a:t>
                  </a:r>
                  <a:r>
                    <a:rPr lang="ru-RU" sz="1200" i="1">
                      <a:solidFill>
                        <a:srgbClr val="FFFFFF"/>
                      </a:solidFill>
                      <a:latin typeface="Arial" charset="0"/>
                    </a:rPr>
                    <a:t>-</a:t>
                  </a:r>
                  <a:r>
                    <a:rPr lang="ru-RU" sz="1200">
                      <a:solidFill>
                        <a:srgbClr val="FFFFFF"/>
                      </a:solidFill>
                      <a:latin typeface="Arial" charset="0"/>
                    </a:rPr>
                    <a:t>2, обработка по вегетации</a:t>
                  </a:r>
                  <a:endParaRPr lang="ru-RU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11" name="Rectangle 694"/>
                <p:cNvSpPr>
                  <a:spLocks noChangeArrowheads="1"/>
                </p:cNvSpPr>
                <p:nvPr/>
              </p:nvSpPr>
              <p:spPr bwMode="auto">
                <a:xfrm>
                  <a:off x="696" y="6130"/>
                  <a:ext cx="224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56" name="Group 697"/>
              <p:cNvGrpSpPr>
                <a:grpSpLocks/>
              </p:cNvGrpSpPr>
              <p:nvPr/>
            </p:nvGrpSpPr>
            <p:grpSpPr bwMode="auto">
              <a:xfrm>
                <a:off x="2936" y="6130"/>
                <a:ext cx="823" cy="403"/>
                <a:chOff x="2936" y="6130"/>
                <a:chExt cx="823" cy="403"/>
              </a:xfrm>
            </p:grpSpPr>
            <p:sp>
              <p:nvSpPr>
                <p:cNvPr id="17508" name="Rectangle 594"/>
                <p:cNvSpPr>
                  <a:spLocks noChangeArrowheads="1"/>
                </p:cNvSpPr>
                <p:nvPr/>
              </p:nvSpPr>
              <p:spPr bwMode="auto">
                <a:xfrm>
                  <a:off x="2979" y="6130"/>
                  <a:ext cx="73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30,0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09" name="Rectangle 696"/>
                <p:cNvSpPr>
                  <a:spLocks noChangeArrowheads="1"/>
                </p:cNvSpPr>
                <p:nvPr/>
              </p:nvSpPr>
              <p:spPr bwMode="auto">
                <a:xfrm>
                  <a:off x="2936" y="6130"/>
                  <a:ext cx="82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57" name="Group 699"/>
              <p:cNvGrpSpPr>
                <a:grpSpLocks/>
              </p:cNvGrpSpPr>
              <p:nvPr/>
            </p:nvGrpSpPr>
            <p:grpSpPr bwMode="auto">
              <a:xfrm>
                <a:off x="3759" y="6130"/>
                <a:ext cx="653" cy="403"/>
                <a:chOff x="3759" y="6130"/>
                <a:chExt cx="653" cy="403"/>
              </a:xfrm>
            </p:grpSpPr>
            <p:sp>
              <p:nvSpPr>
                <p:cNvPr id="17506" name="Rectangle 595"/>
                <p:cNvSpPr>
                  <a:spLocks noChangeArrowheads="1"/>
                </p:cNvSpPr>
                <p:nvPr/>
              </p:nvSpPr>
              <p:spPr bwMode="auto">
                <a:xfrm>
                  <a:off x="3802" y="6130"/>
                  <a:ext cx="56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3,2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07" name="Rectangle 698"/>
                <p:cNvSpPr>
                  <a:spLocks noChangeArrowheads="1"/>
                </p:cNvSpPr>
                <p:nvPr/>
              </p:nvSpPr>
              <p:spPr bwMode="auto">
                <a:xfrm>
                  <a:off x="3759" y="6130"/>
                  <a:ext cx="65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58" name="Group 701"/>
              <p:cNvGrpSpPr>
                <a:grpSpLocks/>
              </p:cNvGrpSpPr>
              <p:nvPr/>
            </p:nvGrpSpPr>
            <p:grpSpPr bwMode="auto">
              <a:xfrm>
                <a:off x="0" y="6533"/>
                <a:ext cx="4412" cy="374"/>
                <a:chOff x="0" y="6533"/>
                <a:chExt cx="4412" cy="374"/>
              </a:xfrm>
            </p:grpSpPr>
            <p:sp>
              <p:nvSpPr>
                <p:cNvPr id="17504" name="Rectangle 596"/>
                <p:cNvSpPr>
                  <a:spLocks noChangeArrowheads="1"/>
                </p:cNvSpPr>
                <p:nvPr/>
              </p:nvSpPr>
              <p:spPr bwMode="auto">
                <a:xfrm>
                  <a:off x="43" y="6533"/>
                  <a:ext cx="4326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-69828" bIns="0"/>
                <a:lstStyle/>
                <a:p>
                  <a:pPr algn="ctr"/>
                  <a:r>
                    <a:rPr lang="ru-RU" sz="1200">
                      <a:solidFill>
                        <a:srgbClr val="FFFFFF"/>
                      </a:solidFill>
                      <a:latin typeface="Arial" charset="0"/>
                    </a:rPr>
                    <a:t>              </a:t>
                  </a: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Красноярский край</a:t>
                  </a:r>
                  <a:endParaRPr lang="ru-RU" sz="1400" b="1" i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05" name="Rectangle 700"/>
                <p:cNvSpPr>
                  <a:spLocks noChangeArrowheads="1"/>
                </p:cNvSpPr>
                <p:nvPr/>
              </p:nvSpPr>
              <p:spPr bwMode="auto">
                <a:xfrm>
                  <a:off x="0" y="6533"/>
                  <a:ext cx="4412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59" name="Group 703"/>
              <p:cNvGrpSpPr>
                <a:grpSpLocks/>
              </p:cNvGrpSpPr>
              <p:nvPr/>
            </p:nvGrpSpPr>
            <p:grpSpPr bwMode="auto">
              <a:xfrm>
                <a:off x="0" y="6907"/>
                <a:ext cx="696" cy="806"/>
                <a:chOff x="0" y="6907"/>
                <a:chExt cx="696" cy="806"/>
              </a:xfrm>
            </p:grpSpPr>
            <p:sp>
              <p:nvSpPr>
                <p:cNvPr id="17502" name="Rectangle 597"/>
                <p:cNvSpPr>
                  <a:spLocks noChangeArrowheads="1"/>
                </p:cNvSpPr>
                <p:nvPr/>
              </p:nvSpPr>
              <p:spPr bwMode="auto">
                <a:xfrm>
                  <a:off x="43" y="6907"/>
                  <a:ext cx="610" cy="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Кедр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03" name="Rectangle 702"/>
                <p:cNvSpPr>
                  <a:spLocks noChangeArrowheads="1"/>
                </p:cNvSpPr>
                <p:nvPr/>
              </p:nvSpPr>
              <p:spPr bwMode="auto">
                <a:xfrm>
                  <a:off x="0" y="6907"/>
                  <a:ext cx="696" cy="8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60" name="Group 705"/>
              <p:cNvGrpSpPr>
                <a:grpSpLocks/>
              </p:cNvGrpSpPr>
              <p:nvPr/>
            </p:nvGrpSpPr>
            <p:grpSpPr bwMode="auto">
              <a:xfrm>
                <a:off x="696" y="6907"/>
                <a:ext cx="2240" cy="403"/>
                <a:chOff x="696" y="6907"/>
                <a:chExt cx="2240" cy="403"/>
              </a:xfrm>
            </p:grpSpPr>
            <p:sp>
              <p:nvSpPr>
                <p:cNvPr id="17500" name="Rectangle 598"/>
                <p:cNvSpPr>
                  <a:spLocks noChangeArrowheads="1"/>
                </p:cNvSpPr>
                <p:nvPr/>
              </p:nvSpPr>
              <p:spPr bwMode="auto">
                <a:xfrm>
                  <a:off x="739" y="6907"/>
                  <a:ext cx="215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>
                      <a:solidFill>
                        <a:srgbClr val="FFFFFF"/>
                      </a:solidFill>
                      <a:latin typeface="Arial" charset="0"/>
                    </a:rPr>
                    <a:t>Контроль</a:t>
                  </a:r>
                  <a:endParaRPr lang="ru-RU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501" name="Rectangle 704"/>
                <p:cNvSpPr>
                  <a:spLocks noChangeArrowheads="1"/>
                </p:cNvSpPr>
                <p:nvPr/>
              </p:nvSpPr>
              <p:spPr bwMode="auto">
                <a:xfrm>
                  <a:off x="696" y="6907"/>
                  <a:ext cx="224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61" name="Group 707"/>
              <p:cNvGrpSpPr>
                <a:grpSpLocks/>
              </p:cNvGrpSpPr>
              <p:nvPr/>
            </p:nvGrpSpPr>
            <p:grpSpPr bwMode="auto">
              <a:xfrm>
                <a:off x="2936" y="6907"/>
                <a:ext cx="823" cy="403"/>
                <a:chOff x="2936" y="6907"/>
                <a:chExt cx="823" cy="403"/>
              </a:xfrm>
            </p:grpSpPr>
            <p:sp>
              <p:nvSpPr>
                <p:cNvPr id="17498" name="Rectangle 599"/>
                <p:cNvSpPr>
                  <a:spLocks noChangeArrowheads="1"/>
                </p:cNvSpPr>
                <p:nvPr/>
              </p:nvSpPr>
              <p:spPr bwMode="auto">
                <a:xfrm>
                  <a:off x="2979" y="6907"/>
                  <a:ext cx="73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13,2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499" name="Rectangle 706"/>
                <p:cNvSpPr>
                  <a:spLocks noChangeArrowheads="1"/>
                </p:cNvSpPr>
                <p:nvPr/>
              </p:nvSpPr>
              <p:spPr bwMode="auto">
                <a:xfrm>
                  <a:off x="2936" y="6907"/>
                  <a:ext cx="82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62" name="Group 709"/>
              <p:cNvGrpSpPr>
                <a:grpSpLocks/>
              </p:cNvGrpSpPr>
              <p:nvPr/>
            </p:nvGrpSpPr>
            <p:grpSpPr bwMode="auto">
              <a:xfrm>
                <a:off x="3759" y="6907"/>
                <a:ext cx="653" cy="403"/>
                <a:chOff x="3759" y="6907"/>
                <a:chExt cx="653" cy="403"/>
              </a:xfrm>
            </p:grpSpPr>
            <p:sp>
              <p:nvSpPr>
                <p:cNvPr id="17496" name="Rectangle 600"/>
                <p:cNvSpPr>
                  <a:spLocks noChangeArrowheads="1"/>
                </p:cNvSpPr>
                <p:nvPr/>
              </p:nvSpPr>
              <p:spPr bwMode="auto">
                <a:xfrm>
                  <a:off x="3802" y="6907"/>
                  <a:ext cx="56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>
                      <a:solidFill>
                        <a:srgbClr val="FFFFFF"/>
                      </a:solidFill>
                      <a:latin typeface="Arial" charset="0"/>
                    </a:rPr>
                    <a:t>—</a:t>
                  </a:r>
                  <a:endParaRPr lang="ru-RU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497" name="Rectangle 708"/>
                <p:cNvSpPr>
                  <a:spLocks noChangeArrowheads="1"/>
                </p:cNvSpPr>
                <p:nvPr/>
              </p:nvSpPr>
              <p:spPr bwMode="auto">
                <a:xfrm>
                  <a:off x="3759" y="6907"/>
                  <a:ext cx="65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63" name="Group 711"/>
              <p:cNvGrpSpPr>
                <a:grpSpLocks/>
              </p:cNvGrpSpPr>
              <p:nvPr/>
            </p:nvGrpSpPr>
            <p:grpSpPr bwMode="auto">
              <a:xfrm>
                <a:off x="696" y="7310"/>
                <a:ext cx="2240" cy="403"/>
                <a:chOff x="696" y="7310"/>
                <a:chExt cx="2240" cy="403"/>
              </a:xfrm>
            </p:grpSpPr>
            <p:sp>
              <p:nvSpPr>
                <p:cNvPr id="17494" name="Rectangle 601"/>
                <p:cNvSpPr>
                  <a:spLocks noChangeArrowheads="1"/>
                </p:cNvSpPr>
                <p:nvPr/>
              </p:nvSpPr>
              <p:spPr bwMode="auto">
                <a:xfrm>
                  <a:off x="739" y="7310"/>
                  <a:ext cx="215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 i="1">
                      <a:solidFill>
                        <a:srgbClr val="FFFFFF"/>
                      </a:solidFill>
                      <a:latin typeface="Arial" charset="0"/>
                    </a:rPr>
                    <a:t>Псевдобактерин</a:t>
                  </a:r>
                  <a:r>
                    <a:rPr lang="ru-RU" sz="1400" baseline="30000">
                      <a:ea typeface="Arial Unicode MS" pitchFamily="34" charset="-128"/>
                      <a:cs typeface="Arial Unicode MS" pitchFamily="34" charset="-128"/>
                    </a:rPr>
                    <a:t>®</a:t>
                  </a:r>
                  <a:r>
                    <a:rPr lang="ru-RU" sz="1200" i="1">
                      <a:solidFill>
                        <a:srgbClr val="FFFFFF"/>
                      </a:solidFill>
                      <a:latin typeface="Arial" charset="0"/>
                    </a:rPr>
                    <a:t>-2</a:t>
                  </a:r>
                  <a:r>
                    <a:rPr lang="ru-RU" sz="1200">
                      <a:solidFill>
                        <a:srgbClr val="FFFFFF"/>
                      </a:solidFill>
                      <a:latin typeface="Arial" charset="0"/>
                    </a:rPr>
                    <a:t>, обработка по вегетации</a:t>
                  </a:r>
                  <a:endParaRPr lang="ru-RU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495" name="Rectangle 710"/>
                <p:cNvSpPr>
                  <a:spLocks noChangeArrowheads="1"/>
                </p:cNvSpPr>
                <p:nvPr/>
              </p:nvSpPr>
              <p:spPr bwMode="auto">
                <a:xfrm>
                  <a:off x="696" y="7310"/>
                  <a:ext cx="224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64" name="Group 713"/>
              <p:cNvGrpSpPr>
                <a:grpSpLocks/>
              </p:cNvGrpSpPr>
              <p:nvPr/>
            </p:nvGrpSpPr>
            <p:grpSpPr bwMode="auto">
              <a:xfrm>
                <a:off x="2936" y="7310"/>
                <a:ext cx="823" cy="403"/>
                <a:chOff x="2936" y="7310"/>
                <a:chExt cx="823" cy="403"/>
              </a:xfrm>
            </p:grpSpPr>
            <p:sp>
              <p:nvSpPr>
                <p:cNvPr id="17492" name="Rectangle 602"/>
                <p:cNvSpPr>
                  <a:spLocks noChangeArrowheads="1"/>
                </p:cNvSpPr>
                <p:nvPr/>
              </p:nvSpPr>
              <p:spPr bwMode="auto">
                <a:xfrm>
                  <a:off x="2979" y="7310"/>
                  <a:ext cx="73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16,2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493" name="Rectangle 712"/>
                <p:cNvSpPr>
                  <a:spLocks noChangeArrowheads="1"/>
                </p:cNvSpPr>
                <p:nvPr/>
              </p:nvSpPr>
              <p:spPr bwMode="auto">
                <a:xfrm>
                  <a:off x="2936" y="7310"/>
                  <a:ext cx="82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65" name="Group 715"/>
              <p:cNvGrpSpPr>
                <a:grpSpLocks/>
              </p:cNvGrpSpPr>
              <p:nvPr/>
            </p:nvGrpSpPr>
            <p:grpSpPr bwMode="auto">
              <a:xfrm>
                <a:off x="3759" y="7310"/>
                <a:ext cx="653" cy="403"/>
                <a:chOff x="3759" y="7310"/>
                <a:chExt cx="653" cy="403"/>
              </a:xfrm>
            </p:grpSpPr>
            <p:sp>
              <p:nvSpPr>
                <p:cNvPr id="17490" name="Rectangle 603"/>
                <p:cNvSpPr>
                  <a:spLocks noChangeArrowheads="1"/>
                </p:cNvSpPr>
                <p:nvPr/>
              </p:nvSpPr>
              <p:spPr bwMode="auto">
                <a:xfrm>
                  <a:off x="3802" y="7310"/>
                  <a:ext cx="56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3,0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491" name="Rectangle 714"/>
                <p:cNvSpPr>
                  <a:spLocks noChangeArrowheads="1"/>
                </p:cNvSpPr>
                <p:nvPr/>
              </p:nvSpPr>
              <p:spPr bwMode="auto">
                <a:xfrm>
                  <a:off x="3759" y="7310"/>
                  <a:ext cx="65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66" name="Group 717"/>
              <p:cNvGrpSpPr>
                <a:grpSpLocks/>
              </p:cNvGrpSpPr>
              <p:nvPr/>
            </p:nvGrpSpPr>
            <p:grpSpPr bwMode="auto">
              <a:xfrm>
                <a:off x="0" y="7713"/>
                <a:ext cx="4412" cy="374"/>
                <a:chOff x="0" y="7713"/>
                <a:chExt cx="4412" cy="374"/>
              </a:xfrm>
            </p:grpSpPr>
            <p:sp>
              <p:nvSpPr>
                <p:cNvPr id="17488" name="Rectangle 604"/>
                <p:cNvSpPr>
                  <a:spLocks noChangeArrowheads="1"/>
                </p:cNvSpPr>
                <p:nvPr/>
              </p:nvSpPr>
              <p:spPr bwMode="auto">
                <a:xfrm>
                  <a:off x="43" y="7713"/>
                  <a:ext cx="4326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-69828" bIns="0"/>
                <a:lstStyle/>
                <a:p>
                  <a:pPr algn="ctr"/>
                  <a:r>
                    <a:rPr lang="ru-RU" sz="1200">
                      <a:solidFill>
                        <a:srgbClr val="FFFFFF"/>
                      </a:solidFill>
                      <a:latin typeface="Arial" charset="0"/>
                    </a:rPr>
                    <a:t>              </a:t>
                  </a: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Новгородская область</a:t>
                  </a:r>
                  <a:endParaRPr lang="ru-RU" sz="1400" b="1" i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489" name="Rectangle 716"/>
                <p:cNvSpPr>
                  <a:spLocks noChangeArrowheads="1"/>
                </p:cNvSpPr>
                <p:nvPr/>
              </p:nvSpPr>
              <p:spPr bwMode="auto">
                <a:xfrm>
                  <a:off x="0" y="7713"/>
                  <a:ext cx="4412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67" name="Group 719"/>
              <p:cNvGrpSpPr>
                <a:grpSpLocks/>
              </p:cNvGrpSpPr>
              <p:nvPr/>
            </p:nvGrpSpPr>
            <p:grpSpPr bwMode="auto">
              <a:xfrm>
                <a:off x="0" y="8087"/>
                <a:ext cx="696" cy="806"/>
                <a:chOff x="0" y="8087"/>
                <a:chExt cx="696" cy="806"/>
              </a:xfrm>
            </p:grpSpPr>
            <p:sp>
              <p:nvSpPr>
                <p:cNvPr id="17486" name="Rectangle 605"/>
                <p:cNvSpPr>
                  <a:spLocks noChangeArrowheads="1"/>
                </p:cNvSpPr>
                <p:nvPr/>
              </p:nvSpPr>
              <p:spPr bwMode="auto">
                <a:xfrm>
                  <a:off x="43" y="8087"/>
                  <a:ext cx="610" cy="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БИОС-1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487" name="Rectangle 718"/>
                <p:cNvSpPr>
                  <a:spLocks noChangeArrowheads="1"/>
                </p:cNvSpPr>
                <p:nvPr/>
              </p:nvSpPr>
              <p:spPr bwMode="auto">
                <a:xfrm>
                  <a:off x="0" y="8087"/>
                  <a:ext cx="696" cy="8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68" name="Group 721"/>
              <p:cNvGrpSpPr>
                <a:grpSpLocks/>
              </p:cNvGrpSpPr>
              <p:nvPr/>
            </p:nvGrpSpPr>
            <p:grpSpPr bwMode="auto">
              <a:xfrm>
                <a:off x="696" y="8087"/>
                <a:ext cx="2240" cy="403"/>
                <a:chOff x="696" y="8087"/>
                <a:chExt cx="2240" cy="403"/>
              </a:xfrm>
            </p:grpSpPr>
            <p:sp>
              <p:nvSpPr>
                <p:cNvPr id="17484" name="Rectangle 606"/>
                <p:cNvSpPr>
                  <a:spLocks noChangeArrowheads="1"/>
                </p:cNvSpPr>
                <p:nvPr/>
              </p:nvSpPr>
              <p:spPr bwMode="auto">
                <a:xfrm>
                  <a:off x="739" y="8087"/>
                  <a:ext cx="215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>
                      <a:solidFill>
                        <a:srgbClr val="FFFFFF"/>
                      </a:solidFill>
                      <a:latin typeface="Arial" charset="0"/>
                    </a:rPr>
                    <a:t>Контроль</a:t>
                  </a:r>
                  <a:endParaRPr lang="ru-RU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485" name="Rectangle 720"/>
                <p:cNvSpPr>
                  <a:spLocks noChangeArrowheads="1"/>
                </p:cNvSpPr>
                <p:nvPr/>
              </p:nvSpPr>
              <p:spPr bwMode="auto">
                <a:xfrm>
                  <a:off x="696" y="8087"/>
                  <a:ext cx="224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69" name="Group 723"/>
              <p:cNvGrpSpPr>
                <a:grpSpLocks/>
              </p:cNvGrpSpPr>
              <p:nvPr/>
            </p:nvGrpSpPr>
            <p:grpSpPr bwMode="auto">
              <a:xfrm>
                <a:off x="2936" y="8087"/>
                <a:ext cx="823" cy="403"/>
                <a:chOff x="2936" y="8087"/>
                <a:chExt cx="823" cy="403"/>
              </a:xfrm>
            </p:grpSpPr>
            <p:sp>
              <p:nvSpPr>
                <p:cNvPr id="17482" name="Rectangle 607"/>
                <p:cNvSpPr>
                  <a:spLocks noChangeArrowheads="1"/>
                </p:cNvSpPr>
                <p:nvPr/>
              </p:nvSpPr>
              <p:spPr bwMode="auto">
                <a:xfrm>
                  <a:off x="2979" y="8087"/>
                  <a:ext cx="73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12,5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483" name="Rectangle 722"/>
                <p:cNvSpPr>
                  <a:spLocks noChangeArrowheads="1"/>
                </p:cNvSpPr>
                <p:nvPr/>
              </p:nvSpPr>
              <p:spPr bwMode="auto">
                <a:xfrm>
                  <a:off x="2936" y="8087"/>
                  <a:ext cx="82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70" name="Group 725"/>
              <p:cNvGrpSpPr>
                <a:grpSpLocks/>
              </p:cNvGrpSpPr>
              <p:nvPr/>
            </p:nvGrpSpPr>
            <p:grpSpPr bwMode="auto">
              <a:xfrm>
                <a:off x="3759" y="8087"/>
                <a:ext cx="653" cy="403"/>
                <a:chOff x="3759" y="8087"/>
                <a:chExt cx="653" cy="403"/>
              </a:xfrm>
            </p:grpSpPr>
            <p:sp>
              <p:nvSpPr>
                <p:cNvPr id="17480" name="Rectangle 608"/>
                <p:cNvSpPr>
                  <a:spLocks noChangeArrowheads="1"/>
                </p:cNvSpPr>
                <p:nvPr/>
              </p:nvSpPr>
              <p:spPr bwMode="auto">
                <a:xfrm>
                  <a:off x="3802" y="8087"/>
                  <a:ext cx="56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>
                      <a:solidFill>
                        <a:srgbClr val="FFFFFF"/>
                      </a:solidFill>
                      <a:latin typeface="Arial" charset="0"/>
                    </a:rPr>
                    <a:t>—</a:t>
                  </a:r>
                  <a:endParaRPr lang="ru-RU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481" name="Rectangle 724"/>
                <p:cNvSpPr>
                  <a:spLocks noChangeArrowheads="1"/>
                </p:cNvSpPr>
                <p:nvPr/>
              </p:nvSpPr>
              <p:spPr bwMode="auto">
                <a:xfrm>
                  <a:off x="3759" y="8087"/>
                  <a:ext cx="65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71" name="Group 727"/>
              <p:cNvGrpSpPr>
                <a:grpSpLocks/>
              </p:cNvGrpSpPr>
              <p:nvPr/>
            </p:nvGrpSpPr>
            <p:grpSpPr bwMode="auto">
              <a:xfrm>
                <a:off x="696" y="8490"/>
                <a:ext cx="2240" cy="403"/>
                <a:chOff x="696" y="8490"/>
                <a:chExt cx="2240" cy="403"/>
              </a:xfrm>
            </p:grpSpPr>
            <p:sp>
              <p:nvSpPr>
                <p:cNvPr id="17478" name="Rectangle 609"/>
                <p:cNvSpPr>
                  <a:spLocks noChangeArrowheads="1"/>
                </p:cNvSpPr>
                <p:nvPr/>
              </p:nvSpPr>
              <p:spPr bwMode="auto">
                <a:xfrm>
                  <a:off x="739" y="8490"/>
                  <a:ext cx="215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 i="1">
                      <a:solidFill>
                        <a:srgbClr val="FFFFFF"/>
                      </a:solidFill>
                      <a:latin typeface="Arial" charset="0"/>
                    </a:rPr>
                    <a:t>Псевдобактерин</a:t>
                  </a:r>
                  <a:r>
                    <a:rPr lang="ru-RU" sz="1400" baseline="30000">
                      <a:ea typeface="Arial Unicode MS" pitchFamily="34" charset="-128"/>
                      <a:cs typeface="Arial Unicode MS" pitchFamily="34" charset="-128"/>
                    </a:rPr>
                    <a:t>®</a:t>
                  </a:r>
                  <a:r>
                    <a:rPr lang="ru-RU" sz="1200" i="1">
                      <a:solidFill>
                        <a:srgbClr val="FFFFFF"/>
                      </a:solidFill>
                      <a:latin typeface="Arial" charset="0"/>
                    </a:rPr>
                    <a:t>-2</a:t>
                  </a:r>
                  <a:r>
                    <a:rPr lang="ru-RU" sz="1200">
                      <a:solidFill>
                        <a:srgbClr val="FFFFFF"/>
                      </a:solidFill>
                      <a:latin typeface="Arial" charset="0"/>
                    </a:rPr>
                    <a:t>, обработка по вегетации</a:t>
                  </a:r>
                  <a:endParaRPr lang="ru-RU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479" name="Rectangle 726"/>
                <p:cNvSpPr>
                  <a:spLocks noChangeArrowheads="1"/>
                </p:cNvSpPr>
                <p:nvPr/>
              </p:nvSpPr>
              <p:spPr bwMode="auto">
                <a:xfrm>
                  <a:off x="696" y="8490"/>
                  <a:ext cx="224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72" name="Group 729"/>
              <p:cNvGrpSpPr>
                <a:grpSpLocks/>
              </p:cNvGrpSpPr>
              <p:nvPr/>
            </p:nvGrpSpPr>
            <p:grpSpPr bwMode="auto">
              <a:xfrm>
                <a:off x="2936" y="8490"/>
                <a:ext cx="823" cy="403"/>
                <a:chOff x="2936" y="8490"/>
                <a:chExt cx="823" cy="403"/>
              </a:xfrm>
            </p:grpSpPr>
            <p:sp>
              <p:nvSpPr>
                <p:cNvPr id="17476" name="Rectangle 610"/>
                <p:cNvSpPr>
                  <a:spLocks noChangeArrowheads="1"/>
                </p:cNvSpPr>
                <p:nvPr/>
              </p:nvSpPr>
              <p:spPr bwMode="auto">
                <a:xfrm>
                  <a:off x="2979" y="8490"/>
                  <a:ext cx="73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15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477" name="Rectangle 728"/>
                <p:cNvSpPr>
                  <a:spLocks noChangeArrowheads="1"/>
                </p:cNvSpPr>
                <p:nvPr/>
              </p:nvSpPr>
              <p:spPr bwMode="auto">
                <a:xfrm>
                  <a:off x="2936" y="8490"/>
                  <a:ext cx="82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73" name="Group 731"/>
              <p:cNvGrpSpPr>
                <a:grpSpLocks/>
              </p:cNvGrpSpPr>
              <p:nvPr/>
            </p:nvGrpSpPr>
            <p:grpSpPr bwMode="auto">
              <a:xfrm>
                <a:off x="3759" y="8490"/>
                <a:ext cx="653" cy="403"/>
                <a:chOff x="3759" y="8490"/>
                <a:chExt cx="653" cy="403"/>
              </a:xfrm>
            </p:grpSpPr>
            <p:sp>
              <p:nvSpPr>
                <p:cNvPr id="17474" name="Rectangle 611"/>
                <p:cNvSpPr>
                  <a:spLocks noChangeArrowheads="1"/>
                </p:cNvSpPr>
                <p:nvPr/>
              </p:nvSpPr>
              <p:spPr bwMode="auto">
                <a:xfrm>
                  <a:off x="3802" y="8490"/>
                  <a:ext cx="56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2,5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475" name="Rectangle 730"/>
                <p:cNvSpPr>
                  <a:spLocks noChangeArrowheads="1"/>
                </p:cNvSpPr>
                <p:nvPr/>
              </p:nvSpPr>
              <p:spPr bwMode="auto">
                <a:xfrm>
                  <a:off x="3759" y="8490"/>
                  <a:ext cx="65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7413" name="Rectangle 733"/>
            <p:cNvSpPr>
              <a:spLocks noChangeArrowheads="1"/>
            </p:cNvSpPr>
            <p:nvPr/>
          </p:nvSpPr>
          <p:spPr bwMode="auto">
            <a:xfrm>
              <a:off x="-3" y="-3"/>
              <a:ext cx="4418" cy="8899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066800" y="304800"/>
            <a:ext cx="7162800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  <a:latin typeface="Arial" charset="0"/>
              </a:rPr>
              <a:t>Биологическая эффективность </a:t>
            </a:r>
            <a:r>
              <a:rPr lang="ru-RU" sz="2000" b="1" i="1">
                <a:solidFill>
                  <a:schemeClr val="accent2"/>
                </a:solidFill>
                <a:latin typeface="Arial" charset="0"/>
              </a:rPr>
              <a:t>Псевдобактерина</a:t>
            </a:r>
            <a:r>
              <a:rPr lang="ru-RU" sz="2000" b="1" baseline="3000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®</a:t>
            </a:r>
            <a:r>
              <a:rPr lang="ru-RU" sz="2000" b="1" i="1">
                <a:solidFill>
                  <a:schemeClr val="accent2"/>
                </a:solidFill>
                <a:latin typeface="Arial" charset="0"/>
              </a:rPr>
              <a:t>-2</a:t>
            </a:r>
            <a:r>
              <a:rPr lang="ru-RU" sz="2000" b="1">
                <a:solidFill>
                  <a:schemeClr val="accent2"/>
                </a:solidFill>
                <a:latin typeface="Arial" charset="0"/>
              </a:rPr>
              <a:t>  в борьбе с болезнями ячменя</a:t>
            </a:r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18435" name="Group 101"/>
          <p:cNvGrpSpPr>
            <a:grpSpLocks/>
          </p:cNvGrpSpPr>
          <p:nvPr/>
        </p:nvGrpSpPr>
        <p:grpSpPr bwMode="auto">
          <a:xfrm>
            <a:off x="381000" y="1143000"/>
            <a:ext cx="8458200" cy="5307013"/>
            <a:chOff x="-3" y="-3"/>
            <a:chExt cx="4065" cy="3805"/>
          </a:xfrm>
        </p:grpSpPr>
        <p:grpSp>
          <p:nvGrpSpPr>
            <p:cNvPr id="18436" name="Group 99"/>
            <p:cNvGrpSpPr>
              <a:grpSpLocks/>
            </p:cNvGrpSpPr>
            <p:nvPr/>
          </p:nvGrpSpPr>
          <p:grpSpPr bwMode="auto">
            <a:xfrm>
              <a:off x="0" y="0"/>
              <a:ext cx="4059" cy="3799"/>
              <a:chOff x="0" y="0"/>
              <a:chExt cx="4059" cy="3799"/>
            </a:xfrm>
          </p:grpSpPr>
          <p:grpSp>
            <p:nvGrpSpPr>
              <p:cNvPr id="18438" name="Group 36"/>
              <p:cNvGrpSpPr>
                <a:grpSpLocks/>
              </p:cNvGrpSpPr>
              <p:nvPr/>
            </p:nvGrpSpPr>
            <p:grpSpPr bwMode="auto">
              <a:xfrm>
                <a:off x="0" y="0"/>
                <a:ext cx="1209" cy="633"/>
                <a:chOff x="0" y="0"/>
                <a:chExt cx="1209" cy="633"/>
              </a:xfrm>
            </p:grpSpPr>
            <p:sp>
              <p:nvSpPr>
                <p:cNvPr id="18532" name="Rectangle 3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123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Болезнь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33" name="Rectangle 3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09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39" name="Group 38"/>
              <p:cNvGrpSpPr>
                <a:grpSpLocks/>
              </p:cNvGrpSpPr>
              <p:nvPr/>
            </p:nvGrpSpPr>
            <p:grpSpPr bwMode="auto">
              <a:xfrm>
                <a:off x="1209" y="0"/>
                <a:ext cx="878" cy="633"/>
                <a:chOff x="1209" y="0"/>
                <a:chExt cx="878" cy="633"/>
              </a:xfrm>
            </p:grpSpPr>
            <p:sp>
              <p:nvSpPr>
                <p:cNvPr id="18530" name="Rectangle 4"/>
                <p:cNvSpPr>
                  <a:spLocks noChangeArrowheads="1"/>
                </p:cNvSpPr>
                <p:nvPr/>
              </p:nvSpPr>
              <p:spPr bwMode="auto">
                <a:xfrm>
                  <a:off x="1252" y="0"/>
                  <a:ext cx="792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Распростране-ние болезни в контроле, 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31" name="Rectangle 37"/>
                <p:cNvSpPr>
                  <a:spLocks noChangeArrowheads="1"/>
                </p:cNvSpPr>
                <p:nvPr/>
              </p:nvSpPr>
              <p:spPr bwMode="auto">
                <a:xfrm>
                  <a:off x="1209" y="0"/>
                  <a:ext cx="87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40" name="Group 40"/>
              <p:cNvGrpSpPr>
                <a:grpSpLocks/>
              </p:cNvGrpSpPr>
              <p:nvPr/>
            </p:nvGrpSpPr>
            <p:grpSpPr bwMode="auto">
              <a:xfrm>
                <a:off x="2087" y="0"/>
                <a:ext cx="878" cy="633"/>
                <a:chOff x="2087" y="0"/>
                <a:chExt cx="878" cy="633"/>
              </a:xfrm>
            </p:grpSpPr>
            <p:sp>
              <p:nvSpPr>
                <p:cNvPr id="18528" name="Rectangle 5"/>
                <p:cNvSpPr>
                  <a:spLocks noChangeArrowheads="1"/>
                </p:cNvSpPr>
                <p:nvPr/>
              </p:nvSpPr>
              <p:spPr bwMode="auto">
                <a:xfrm>
                  <a:off x="2130" y="0"/>
                  <a:ext cx="792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Развитие болезни в контроле, 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29" name="Rectangle 39"/>
                <p:cNvSpPr>
                  <a:spLocks noChangeArrowheads="1"/>
                </p:cNvSpPr>
                <p:nvPr/>
              </p:nvSpPr>
              <p:spPr bwMode="auto">
                <a:xfrm>
                  <a:off x="2087" y="0"/>
                  <a:ext cx="87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41" name="Group 42"/>
              <p:cNvGrpSpPr>
                <a:grpSpLocks/>
              </p:cNvGrpSpPr>
              <p:nvPr/>
            </p:nvGrpSpPr>
            <p:grpSpPr bwMode="auto">
              <a:xfrm>
                <a:off x="2965" y="0"/>
                <a:ext cx="1094" cy="633"/>
                <a:chOff x="2965" y="0"/>
                <a:chExt cx="1094" cy="633"/>
              </a:xfrm>
            </p:grpSpPr>
            <p:sp>
              <p:nvSpPr>
                <p:cNvPr id="18526" name="Rectangle 6"/>
                <p:cNvSpPr>
                  <a:spLocks noChangeArrowheads="1"/>
                </p:cNvSpPr>
                <p:nvPr/>
              </p:nvSpPr>
              <p:spPr bwMode="auto">
                <a:xfrm>
                  <a:off x="3008" y="0"/>
                  <a:ext cx="1008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Биологическая эффективность, 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27" name="Rectangle 41"/>
                <p:cNvSpPr>
                  <a:spLocks noChangeArrowheads="1"/>
                </p:cNvSpPr>
                <p:nvPr/>
              </p:nvSpPr>
              <p:spPr bwMode="auto">
                <a:xfrm>
                  <a:off x="2965" y="0"/>
                  <a:ext cx="109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42" name="Group 44"/>
              <p:cNvGrpSpPr>
                <a:grpSpLocks/>
              </p:cNvGrpSpPr>
              <p:nvPr/>
            </p:nvGrpSpPr>
            <p:grpSpPr bwMode="auto">
              <a:xfrm>
                <a:off x="0" y="633"/>
                <a:ext cx="1209" cy="518"/>
                <a:chOff x="0" y="633"/>
                <a:chExt cx="1209" cy="518"/>
              </a:xfrm>
            </p:grpSpPr>
            <p:sp>
              <p:nvSpPr>
                <p:cNvPr id="18524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633"/>
                  <a:ext cx="112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Гельминтоспориозная корневая гниль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25" name="Rectangle 43"/>
                <p:cNvSpPr>
                  <a:spLocks noChangeArrowheads="1"/>
                </p:cNvSpPr>
                <p:nvPr/>
              </p:nvSpPr>
              <p:spPr bwMode="auto">
                <a:xfrm>
                  <a:off x="0" y="633"/>
                  <a:ext cx="120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43" name="Group 46"/>
              <p:cNvGrpSpPr>
                <a:grpSpLocks/>
              </p:cNvGrpSpPr>
              <p:nvPr/>
            </p:nvGrpSpPr>
            <p:grpSpPr bwMode="auto">
              <a:xfrm>
                <a:off x="1209" y="633"/>
                <a:ext cx="878" cy="518"/>
                <a:chOff x="1209" y="633"/>
                <a:chExt cx="878" cy="518"/>
              </a:xfrm>
            </p:grpSpPr>
            <p:sp>
              <p:nvSpPr>
                <p:cNvPr id="18522" name="Rectangle 8"/>
                <p:cNvSpPr>
                  <a:spLocks noChangeArrowheads="1"/>
                </p:cNvSpPr>
                <p:nvPr/>
              </p:nvSpPr>
              <p:spPr bwMode="auto">
                <a:xfrm>
                  <a:off x="1252" y="633"/>
                  <a:ext cx="79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25—50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23" name="Rectangle 45"/>
                <p:cNvSpPr>
                  <a:spLocks noChangeArrowheads="1"/>
                </p:cNvSpPr>
                <p:nvPr/>
              </p:nvSpPr>
              <p:spPr bwMode="auto">
                <a:xfrm>
                  <a:off x="1209" y="633"/>
                  <a:ext cx="87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44" name="Group 48"/>
              <p:cNvGrpSpPr>
                <a:grpSpLocks/>
              </p:cNvGrpSpPr>
              <p:nvPr/>
            </p:nvGrpSpPr>
            <p:grpSpPr bwMode="auto">
              <a:xfrm>
                <a:off x="2087" y="633"/>
                <a:ext cx="878" cy="518"/>
                <a:chOff x="2087" y="633"/>
                <a:chExt cx="878" cy="518"/>
              </a:xfrm>
            </p:grpSpPr>
            <p:sp>
              <p:nvSpPr>
                <p:cNvPr id="18520" name="Rectangle 9"/>
                <p:cNvSpPr>
                  <a:spLocks noChangeArrowheads="1"/>
                </p:cNvSpPr>
                <p:nvPr/>
              </p:nvSpPr>
              <p:spPr bwMode="auto">
                <a:xfrm>
                  <a:off x="2130" y="633"/>
                  <a:ext cx="79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5—37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21" name="Rectangle 47"/>
                <p:cNvSpPr>
                  <a:spLocks noChangeArrowheads="1"/>
                </p:cNvSpPr>
                <p:nvPr/>
              </p:nvSpPr>
              <p:spPr bwMode="auto">
                <a:xfrm>
                  <a:off x="2087" y="633"/>
                  <a:ext cx="87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45" name="Group 50"/>
              <p:cNvGrpSpPr>
                <a:grpSpLocks/>
              </p:cNvGrpSpPr>
              <p:nvPr/>
            </p:nvGrpSpPr>
            <p:grpSpPr bwMode="auto">
              <a:xfrm>
                <a:off x="2965" y="633"/>
                <a:ext cx="1094" cy="518"/>
                <a:chOff x="2965" y="633"/>
                <a:chExt cx="1094" cy="518"/>
              </a:xfrm>
            </p:grpSpPr>
            <p:sp>
              <p:nvSpPr>
                <p:cNvPr id="18518" name="Rectangle 10"/>
                <p:cNvSpPr>
                  <a:spLocks noChangeArrowheads="1"/>
                </p:cNvSpPr>
                <p:nvPr/>
              </p:nvSpPr>
              <p:spPr bwMode="auto">
                <a:xfrm>
                  <a:off x="3008" y="633"/>
                  <a:ext cx="10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62—86 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19" name="Rectangle 49"/>
                <p:cNvSpPr>
                  <a:spLocks noChangeArrowheads="1"/>
                </p:cNvSpPr>
                <p:nvPr/>
              </p:nvSpPr>
              <p:spPr bwMode="auto">
                <a:xfrm>
                  <a:off x="2965" y="633"/>
                  <a:ext cx="10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46" name="Group 52"/>
              <p:cNvGrpSpPr>
                <a:grpSpLocks/>
              </p:cNvGrpSpPr>
              <p:nvPr/>
            </p:nvGrpSpPr>
            <p:grpSpPr bwMode="auto">
              <a:xfrm>
                <a:off x="0" y="1151"/>
                <a:ext cx="1209" cy="518"/>
                <a:chOff x="0" y="1151"/>
                <a:chExt cx="1209" cy="518"/>
              </a:xfrm>
            </p:grpSpPr>
            <p:sp>
              <p:nvSpPr>
                <p:cNvPr id="18516" name="Rectangle 11"/>
                <p:cNvSpPr>
                  <a:spLocks noChangeArrowheads="1"/>
                </p:cNvSpPr>
                <p:nvPr/>
              </p:nvSpPr>
              <p:spPr bwMode="auto">
                <a:xfrm>
                  <a:off x="43" y="1151"/>
                  <a:ext cx="112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Фузариозная корневая гниль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17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1151"/>
                  <a:ext cx="120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47" name="Group 54"/>
              <p:cNvGrpSpPr>
                <a:grpSpLocks/>
              </p:cNvGrpSpPr>
              <p:nvPr/>
            </p:nvGrpSpPr>
            <p:grpSpPr bwMode="auto">
              <a:xfrm>
                <a:off x="1209" y="1151"/>
                <a:ext cx="878" cy="518"/>
                <a:chOff x="1209" y="1151"/>
                <a:chExt cx="878" cy="518"/>
              </a:xfrm>
            </p:grpSpPr>
            <p:sp>
              <p:nvSpPr>
                <p:cNvPr id="18514" name="Rectangle 12"/>
                <p:cNvSpPr>
                  <a:spLocks noChangeArrowheads="1"/>
                </p:cNvSpPr>
                <p:nvPr/>
              </p:nvSpPr>
              <p:spPr bwMode="auto">
                <a:xfrm>
                  <a:off x="1252" y="1151"/>
                  <a:ext cx="79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15—65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15" name="Rectangle 53"/>
                <p:cNvSpPr>
                  <a:spLocks noChangeArrowheads="1"/>
                </p:cNvSpPr>
                <p:nvPr/>
              </p:nvSpPr>
              <p:spPr bwMode="auto">
                <a:xfrm>
                  <a:off x="1209" y="1151"/>
                  <a:ext cx="87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48" name="Group 56"/>
              <p:cNvGrpSpPr>
                <a:grpSpLocks/>
              </p:cNvGrpSpPr>
              <p:nvPr/>
            </p:nvGrpSpPr>
            <p:grpSpPr bwMode="auto">
              <a:xfrm>
                <a:off x="2087" y="1151"/>
                <a:ext cx="878" cy="518"/>
                <a:chOff x="2087" y="1151"/>
                <a:chExt cx="878" cy="518"/>
              </a:xfrm>
            </p:grpSpPr>
            <p:sp>
              <p:nvSpPr>
                <p:cNvPr id="18512" name="Rectangle 13"/>
                <p:cNvSpPr>
                  <a:spLocks noChangeArrowheads="1"/>
                </p:cNvSpPr>
                <p:nvPr/>
              </p:nvSpPr>
              <p:spPr bwMode="auto">
                <a:xfrm>
                  <a:off x="2130" y="1151"/>
                  <a:ext cx="79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5—23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13" name="Rectangle 55"/>
                <p:cNvSpPr>
                  <a:spLocks noChangeArrowheads="1"/>
                </p:cNvSpPr>
                <p:nvPr/>
              </p:nvSpPr>
              <p:spPr bwMode="auto">
                <a:xfrm>
                  <a:off x="2087" y="1151"/>
                  <a:ext cx="87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49" name="Group 58"/>
              <p:cNvGrpSpPr>
                <a:grpSpLocks/>
              </p:cNvGrpSpPr>
              <p:nvPr/>
            </p:nvGrpSpPr>
            <p:grpSpPr bwMode="auto">
              <a:xfrm>
                <a:off x="2965" y="1151"/>
                <a:ext cx="1094" cy="518"/>
                <a:chOff x="2965" y="1151"/>
                <a:chExt cx="1094" cy="518"/>
              </a:xfrm>
            </p:grpSpPr>
            <p:sp>
              <p:nvSpPr>
                <p:cNvPr id="18510" name="Rectangle 14"/>
                <p:cNvSpPr>
                  <a:spLocks noChangeArrowheads="1"/>
                </p:cNvSpPr>
                <p:nvPr/>
              </p:nvSpPr>
              <p:spPr bwMode="auto">
                <a:xfrm>
                  <a:off x="3008" y="1151"/>
                  <a:ext cx="10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70—90 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11" name="Rectangle 57"/>
                <p:cNvSpPr>
                  <a:spLocks noChangeArrowheads="1"/>
                </p:cNvSpPr>
                <p:nvPr/>
              </p:nvSpPr>
              <p:spPr bwMode="auto">
                <a:xfrm>
                  <a:off x="2965" y="1151"/>
                  <a:ext cx="10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50" name="Group 60"/>
              <p:cNvGrpSpPr>
                <a:grpSpLocks/>
              </p:cNvGrpSpPr>
              <p:nvPr/>
            </p:nvGrpSpPr>
            <p:grpSpPr bwMode="auto">
              <a:xfrm>
                <a:off x="0" y="1669"/>
                <a:ext cx="1209" cy="518"/>
                <a:chOff x="0" y="1669"/>
                <a:chExt cx="1209" cy="518"/>
              </a:xfrm>
            </p:grpSpPr>
            <p:sp>
              <p:nvSpPr>
                <p:cNvPr id="18508" name="Rectangle 15"/>
                <p:cNvSpPr>
                  <a:spLocks noChangeArrowheads="1"/>
                </p:cNvSpPr>
                <p:nvPr/>
              </p:nvSpPr>
              <p:spPr bwMode="auto">
                <a:xfrm>
                  <a:off x="43" y="1669"/>
                  <a:ext cx="112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Обыкновенная корневая гниль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09" name="Rectangle 59"/>
                <p:cNvSpPr>
                  <a:spLocks noChangeArrowheads="1"/>
                </p:cNvSpPr>
                <p:nvPr/>
              </p:nvSpPr>
              <p:spPr bwMode="auto">
                <a:xfrm>
                  <a:off x="0" y="1669"/>
                  <a:ext cx="120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51" name="Group 62"/>
              <p:cNvGrpSpPr>
                <a:grpSpLocks/>
              </p:cNvGrpSpPr>
              <p:nvPr/>
            </p:nvGrpSpPr>
            <p:grpSpPr bwMode="auto">
              <a:xfrm>
                <a:off x="1209" y="1669"/>
                <a:ext cx="878" cy="518"/>
                <a:chOff x="1209" y="1669"/>
                <a:chExt cx="878" cy="518"/>
              </a:xfrm>
            </p:grpSpPr>
            <p:sp>
              <p:nvSpPr>
                <p:cNvPr id="18506" name="Rectangle 16"/>
                <p:cNvSpPr>
                  <a:spLocks noChangeArrowheads="1"/>
                </p:cNvSpPr>
                <p:nvPr/>
              </p:nvSpPr>
              <p:spPr bwMode="auto">
                <a:xfrm>
                  <a:off x="1252" y="1669"/>
                  <a:ext cx="79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24—61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07" name="Rectangle 61"/>
                <p:cNvSpPr>
                  <a:spLocks noChangeArrowheads="1"/>
                </p:cNvSpPr>
                <p:nvPr/>
              </p:nvSpPr>
              <p:spPr bwMode="auto">
                <a:xfrm>
                  <a:off x="1209" y="1669"/>
                  <a:ext cx="87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52" name="Group 64"/>
              <p:cNvGrpSpPr>
                <a:grpSpLocks/>
              </p:cNvGrpSpPr>
              <p:nvPr/>
            </p:nvGrpSpPr>
            <p:grpSpPr bwMode="auto">
              <a:xfrm>
                <a:off x="2087" y="1669"/>
                <a:ext cx="878" cy="518"/>
                <a:chOff x="2087" y="1669"/>
                <a:chExt cx="878" cy="518"/>
              </a:xfrm>
            </p:grpSpPr>
            <p:sp>
              <p:nvSpPr>
                <p:cNvPr id="18504" name="Rectangle 17"/>
                <p:cNvSpPr>
                  <a:spLocks noChangeArrowheads="1"/>
                </p:cNvSpPr>
                <p:nvPr/>
              </p:nvSpPr>
              <p:spPr bwMode="auto">
                <a:xfrm>
                  <a:off x="2130" y="1669"/>
                  <a:ext cx="79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10—42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05" name="Rectangle 63"/>
                <p:cNvSpPr>
                  <a:spLocks noChangeArrowheads="1"/>
                </p:cNvSpPr>
                <p:nvPr/>
              </p:nvSpPr>
              <p:spPr bwMode="auto">
                <a:xfrm>
                  <a:off x="2087" y="1669"/>
                  <a:ext cx="87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53" name="Group 66"/>
              <p:cNvGrpSpPr>
                <a:grpSpLocks/>
              </p:cNvGrpSpPr>
              <p:nvPr/>
            </p:nvGrpSpPr>
            <p:grpSpPr bwMode="auto">
              <a:xfrm>
                <a:off x="2965" y="1669"/>
                <a:ext cx="1094" cy="518"/>
                <a:chOff x="2965" y="1669"/>
                <a:chExt cx="1094" cy="518"/>
              </a:xfrm>
            </p:grpSpPr>
            <p:sp>
              <p:nvSpPr>
                <p:cNvPr id="18502" name="Rectangle 18"/>
                <p:cNvSpPr>
                  <a:spLocks noChangeArrowheads="1"/>
                </p:cNvSpPr>
                <p:nvPr/>
              </p:nvSpPr>
              <p:spPr bwMode="auto">
                <a:xfrm>
                  <a:off x="3008" y="1669"/>
                  <a:ext cx="10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58—75 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03" name="Rectangle 65"/>
                <p:cNvSpPr>
                  <a:spLocks noChangeArrowheads="1"/>
                </p:cNvSpPr>
                <p:nvPr/>
              </p:nvSpPr>
              <p:spPr bwMode="auto">
                <a:xfrm>
                  <a:off x="2965" y="1669"/>
                  <a:ext cx="10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54" name="Group 68"/>
              <p:cNvGrpSpPr>
                <a:grpSpLocks/>
              </p:cNvGrpSpPr>
              <p:nvPr/>
            </p:nvGrpSpPr>
            <p:grpSpPr bwMode="auto">
              <a:xfrm>
                <a:off x="0" y="2187"/>
                <a:ext cx="1209" cy="403"/>
                <a:chOff x="0" y="2187"/>
                <a:chExt cx="1209" cy="403"/>
              </a:xfrm>
            </p:grpSpPr>
            <p:sp>
              <p:nvSpPr>
                <p:cNvPr id="18500" name="Rectangle 19"/>
                <p:cNvSpPr>
                  <a:spLocks noChangeArrowheads="1"/>
                </p:cNvSpPr>
                <p:nvPr/>
              </p:nvSpPr>
              <p:spPr bwMode="auto">
                <a:xfrm>
                  <a:off x="43" y="2187"/>
                  <a:ext cx="112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Стеблевая ржавчина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01" name="Rectangle 67"/>
                <p:cNvSpPr>
                  <a:spLocks noChangeArrowheads="1"/>
                </p:cNvSpPr>
                <p:nvPr/>
              </p:nvSpPr>
              <p:spPr bwMode="auto">
                <a:xfrm>
                  <a:off x="0" y="2187"/>
                  <a:ext cx="12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55" name="Group 70"/>
              <p:cNvGrpSpPr>
                <a:grpSpLocks/>
              </p:cNvGrpSpPr>
              <p:nvPr/>
            </p:nvGrpSpPr>
            <p:grpSpPr bwMode="auto">
              <a:xfrm>
                <a:off x="1209" y="2187"/>
                <a:ext cx="878" cy="403"/>
                <a:chOff x="1209" y="2187"/>
                <a:chExt cx="878" cy="403"/>
              </a:xfrm>
            </p:grpSpPr>
            <p:sp>
              <p:nvSpPr>
                <p:cNvPr id="18498" name="Rectangle 20"/>
                <p:cNvSpPr>
                  <a:spLocks noChangeArrowheads="1"/>
                </p:cNvSpPr>
                <p:nvPr/>
              </p:nvSpPr>
              <p:spPr bwMode="auto">
                <a:xfrm>
                  <a:off x="1252" y="2187"/>
                  <a:ext cx="79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32—61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499" name="Rectangle 69"/>
                <p:cNvSpPr>
                  <a:spLocks noChangeArrowheads="1"/>
                </p:cNvSpPr>
                <p:nvPr/>
              </p:nvSpPr>
              <p:spPr bwMode="auto">
                <a:xfrm>
                  <a:off x="1209" y="2187"/>
                  <a:ext cx="87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56" name="Group 72"/>
              <p:cNvGrpSpPr>
                <a:grpSpLocks/>
              </p:cNvGrpSpPr>
              <p:nvPr/>
            </p:nvGrpSpPr>
            <p:grpSpPr bwMode="auto">
              <a:xfrm>
                <a:off x="2087" y="2187"/>
                <a:ext cx="878" cy="403"/>
                <a:chOff x="2087" y="2187"/>
                <a:chExt cx="878" cy="403"/>
              </a:xfrm>
            </p:grpSpPr>
            <p:sp>
              <p:nvSpPr>
                <p:cNvPr id="18496" name="Rectangle 21"/>
                <p:cNvSpPr>
                  <a:spLocks noChangeArrowheads="1"/>
                </p:cNvSpPr>
                <p:nvPr/>
              </p:nvSpPr>
              <p:spPr bwMode="auto">
                <a:xfrm>
                  <a:off x="2130" y="2187"/>
                  <a:ext cx="79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10—34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497" name="Rectangle 71"/>
                <p:cNvSpPr>
                  <a:spLocks noChangeArrowheads="1"/>
                </p:cNvSpPr>
                <p:nvPr/>
              </p:nvSpPr>
              <p:spPr bwMode="auto">
                <a:xfrm>
                  <a:off x="2087" y="2187"/>
                  <a:ext cx="87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57" name="Group 74"/>
              <p:cNvGrpSpPr>
                <a:grpSpLocks/>
              </p:cNvGrpSpPr>
              <p:nvPr/>
            </p:nvGrpSpPr>
            <p:grpSpPr bwMode="auto">
              <a:xfrm>
                <a:off x="2965" y="2187"/>
                <a:ext cx="1094" cy="403"/>
                <a:chOff x="2965" y="2187"/>
                <a:chExt cx="1094" cy="403"/>
              </a:xfrm>
            </p:grpSpPr>
            <p:sp>
              <p:nvSpPr>
                <p:cNvPr id="18494" name="Rectangle 22"/>
                <p:cNvSpPr>
                  <a:spLocks noChangeArrowheads="1"/>
                </p:cNvSpPr>
                <p:nvPr/>
              </p:nvSpPr>
              <p:spPr bwMode="auto">
                <a:xfrm>
                  <a:off x="3008" y="2187"/>
                  <a:ext cx="100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64—83 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495" name="Rectangle 73"/>
                <p:cNvSpPr>
                  <a:spLocks noChangeArrowheads="1"/>
                </p:cNvSpPr>
                <p:nvPr/>
              </p:nvSpPr>
              <p:spPr bwMode="auto">
                <a:xfrm>
                  <a:off x="2965" y="2187"/>
                  <a:ext cx="10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58" name="Group 76"/>
              <p:cNvGrpSpPr>
                <a:grpSpLocks/>
              </p:cNvGrpSpPr>
              <p:nvPr/>
            </p:nvGrpSpPr>
            <p:grpSpPr bwMode="auto">
              <a:xfrm>
                <a:off x="0" y="2590"/>
                <a:ext cx="1209" cy="403"/>
                <a:chOff x="0" y="2590"/>
                <a:chExt cx="1209" cy="403"/>
              </a:xfrm>
            </p:grpSpPr>
            <p:sp>
              <p:nvSpPr>
                <p:cNvPr id="18492" name="Rectangle 23"/>
                <p:cNvSpPr>
                  <a:spLocks noChangeArrowheads="1"/>
                </p:cNvSpPr>
                <p:nvPr/>
              </p:nvSpPr>
              <p:spPr bwMode="auto">
                <a:xfrm>
                  <a:off x="43" y="2590"/>
                  <a:ext cx="112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Септориоз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493" name="Rectangle 75"/>
                <p:cNvSpPr>
                  <a:spLocks noChangeArrowheads="1"/>
                </p:cNvSpPr>
                <p:nvPr/>
              </p:nvSpPr>
              <p:spPr bwMode="auto">
                <a:xfrm>
                  <a:off x="0" y="2590"/>
                  <a:ext cx="12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59" name="Group 78"/>
              <p:cNvGrpSpPr>
                <a:grpSpLocks/>
              </p:cNvGrpSpPr>
              <p:nvPr/>
            </p:nvGrpSpPr>
            <p:grpSpPr bwMode="auto">
              <a:xfrm>
                <a:off x="1209" y="2590"/>
                <a:ext cx="878" cy="403"/>
                <a:chOff x="1209" y="2590"/>
                <a:chExt cx="878" cy="403"/>
              </a:xfrm>
            </p:grpSpPr>
            <p:sp>
              <p:nvSpPr>
                <p:cNvPr id="18490" name="Rectangle 24"/>
                <p:cNvSpPr>
                  <a:spLocks noChangeArrowheads="1"/>
                </p:cNvSpPr>
                <p:nvPr/>
              </p:nvSpPr>
              <p:spPr bwMode="auto">
                <a:xfrm>
                  <a:off x="1252" y="2590"/>
                  <a:ext cx="79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25—50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491" name="Rectangle 77"/>
                <p:cNvSpPr>
                  <a:spLocks noChangeArrowheads="1"/>
                </p:cNvSpPr>
                <p:nvPr/>
              </p:nvSpPr>
              <p:spPr bwMode="auto">
                <a:xfrm>
                  <a:off x="1209" y="2590"/>
                  <a:ext cx="87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60" name="Group 80"/>
              <p:cNvGrpSpPr>
                <a:grpSpLocks/>
              </p:cNvGrpSpPr>
              <p:nvPr/>
            </p:nvGrpSpPr>
            <p:grpSpPr bwMode="auto">
              <a:xfrm>
                <a:off x="2087" y="2590"/>
                <a:ext cx="878" cy="403"/>
                <a:chOff x="2087" y="2590"/>
                <a:chExt cx="878" cy="403"/>
              </a:xfrm>
            </p:grpSpPr>
            <p:sp>
              <p:nvSpPr>
                <p:cNvPr id="18488" name="Rectangle 25"/>
                <p:cNvSpPr>
                  <a:spLocks noChangeArrowheads="1"/>
                </p:cNvSpPr>
                <p:nvPr/>
              </p:nvSpPr>
              <p:spPr bwMode="auto">
                <a:xfrm>
                  <a:off x="2130" y="2590"/>
                  <a:ext cx="79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5—25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489" name="Rectangle 79"/>
                <p:cNvSpPr>
                  <a:spLocks noChangeArrowheads="1"/>
                </p:cNvSpPr>
                <p:nvPr/>
              </p:nvSpPr>
              <p:spPr bwMode="auto">
                <a:xfrm>
                  <a:off x="2087" y="2590"/>
                  <a:ext cx="87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61" name="Group 82"/>
              <p:cNvGrpSpPr>
                <a:grpSpLocks/>
              </p:cNvGrpSpPr>
              <p:nvPr/>
            </p:nvGrpSpPr>
            <p:grpSpPr bwMode="auto">
              <a:xfrm>
                <a:off x="2965" y="2590"/>
                <a:ext cx="1094" cy="403"/>
                <a:chOff x="2965" y="2590"/>
                <a:chExt cx="1094" cy="403"/>
              </a:xfrm>
            </p:grpSpPr>
            <p:sp>
              <p:nvSpPr>
                <p:cNvPr id="18486" name="Rectangle 26"/>
                <p:cNvSpPr>
                  <a:spLocks noChangeArrowheads="1"/>
                </p:cNvSpPr>
                <p:nvPr/>
              </p:nvSpPr>
              <p:spPr bwMode="auto">
                <a:xfrm>
                  <a:off x="3008" y="2590"/>
                  <a:ext cx="100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63—70 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487" name="Rectangle 81"/>
                <p:cNvSpPr>
                  <a:spLocks noChangeArrowheads="1"/>
                </p:cNvSpPr>
                <p:nvPr/>
              </p:nvSpPr>
              <p:spPr bwMode="auto">
                <a:xfrm>
                  <a:off x="2965" y="2590"/>
                  <a:ext cx="10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62" name="Group 84"/>
              <p:cNvGrpSpPr>
                <a:grpSpLocks/>
              </p:cNvGrpSpPr>
              <p:nvPr/>
            </p:nvGrpSpPr>
            <p:grpSpPr bwMode="auto">
              <a:xfrm>
                <a:off x="0" y="2993"/>
                <a:ext cx="1209" cy="403"/>
                <a:chOff x="0" y="2993"/>
                <a:chExt cx="1209" cy="403"/>
              </a:xfrm>
            </p:grpSpPr>
            <p:sp>
              <p:nvSpPr>
                <p:cNvPr id="18484" name="Rectangle 27"/>
                <p:cNvSpPr>
                  <a:spLocks noChangeArrowheads="1"/>
                </p:cNvSpPr>
                <p:nvPr/>
              </p:nvSpPr>
              <p:spPr bwMode="auto">
                <a:xfrm>
                  <a:off x="43" y="2993"/>
                  <a:ext cx="112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Гельминтоспориоз 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485" name="Rectangle 83"/>
                <p:cNvSpPr>
                  <a:spLocks noChangeArrowheads="1"/>
                </p:cNvSpPr>
                <p:nvPr/>
              </p:nvSpPr>
              <p:spPr bwMode="auto">
                <a:xfrm>
                  <a:off x="0" y="2993"/>
                  <a:ext cx="12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63" name="Group 86"/>
              <p:cNvGrpSpPr>
                <a:grpSpLocks/>
              </p:cNvGrpSpPr>
              <p:nvPr/>
            </p:nvGrpSpPr>
            <p:grpSpPr bwMode="auto">
              <a:xfrm>
                <a:off x="1209" y="2993"/>
                <a:ext cx="878" cy="403"/>
                <a:chOff x="1209" y="2993"/>
                <a:chExt cx="878" cy="403"/>
              </a:xfrm>
            </p:grpSpPr>
            <p:sp>
              <p:nvSpPr>
                <p:cNvPr id="18482" name="Rectangle 28"/>
                <p:cNvSpPr>
                  <a:spLocks noChangeArrowheads="1"/>
                </p:cNvSpPr>
                <p:nvPr/>
              </p:nvSpPr>
              <p:spPr bwMode="auto">
                <a:xfrm>
                  <a:off x="1252" y="2993"/>
                  <a:ext cx="79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15—65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483" name="Rectangle 85"/>
                <p:cNvSpPr>
                  <a:spLocks noChangeArrowheads="1"/>
                </p:cNvSpPr>
                <p:nvPr/>
              </p:nvSpPr>
              <p:spPr bwMode="auto">
                <a:xfrm>
                  <a:off x="1209" y="2993"/>
                  <a:ext cx="87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64" name="Group 88"/>
              <p:cNvGrpSpPr>
                <a:grpSpLocks/>
              </p:cNvGrpSpPr>
              <p:nvPr/>
            </p:nvGrpSpPr>
            <p:grpSpPr bwMode="auto">
              <a:xfrm>
                <a:off x="2087" y="2993"/>
                <a:ext cx="878" cy="403"/>
                <a:chOff x="2087" y="2993"/>
                <a:chExt cx="878" cy="403"/>
              </a:xfrm>
            </p:grpSpPr>
            <p:sp>
              <p:nvSpPr>
                <p:cNvPr id="18480" name="Rectangle 29"/>
                <p:cNvSpPr>
                  <a:spLocks noChangeArrowheads="1"/>
                </p:cNvSpPr>
                <p:nvPr/>
              </p:nvSpPr>
              <p:spPr bwMode="auto">
                <a:xfrm>
                  <a:off x="2130" y="2993"/>
                  <a:ext cx="79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5—20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481" name="Rectangle 87"/>
                <p:cNvSpPr>
                  <a:spLocks noChangeArrowheads="1"/>
                </p:cNvSpPr>
                <p:nvPr/>
              </p:nvSpPr>
              <p:spPr bwMode="auto">
                <a:xfrm>
                  <a:off x="2087" y="2993"/>
                  <a:ext cx="87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65" name="Group 90"/>
              <p:cNvGrpSpPr>
                <a:grpSpLocks/>
              </p:cNvGrpSpPr>
              <p:nvPr/>
            </p:nvGrpSpPr>
            <p:grpSpPr bwMode="auto">
              <a:xfrm>
                <a:off x="2965" y="2993"/>
                <a:ext cx="1094" cy="403"/>
                <a:chOff x="2965" y="2993"/>
                <a:chExt cx="1094" cy="403"/>
              </a:xfrm>
            </p:grpSpPr>
            <p:sp>
              <p:nvSpPr>
                <p:cNvPr id="18478" name="Rectangle 30"/>
                <p:cNvSpPr>
                  <a:spLocks noChangeArrowheads="1"/>
                </p:cNvSpPr>
                <p:nvPr/>
              </p:nvSpPr>
              <p:spPr bwMode="auto">
                <a:xfrm>
                  <a:off x="3008" y="2993"/>
                  <a:ext cx="100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62—84 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479" name="Rectangle 89"/>
                <p:cNvSpPr>
                  <a:spLocks noChangeArrowheads="1"/>
                </p:cNvSpPr>
                <p:nvPr/>
              </p:nvSpPr>
              <p:spPr bwMode="auto">
                <a:xfrm>
                  <a:off x="2965" y="2993"/>
                  <a:ext cx="10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66" name="Group 92"/>
              <p:cNvGrpSpPr>
                <a:grpSpLocks/>
              </p:cNvGrpSpPr>
              <p:nvPr/>
            </p:nvGrpSpPr>
            <p:grpSpPr bwMode="auto">
              <a:xfrm>
                <a:off x="0" y="3396"/>
                <a:ext cx="1209" cy="403"/>
                <a:chOff x="0" y="3396"/>
                <a:chExt cx="1209" cy="403"/>
              </a:xfrm>
            </p:grpSpPr>
            <p:sp>
              <p:nvSpPr>
                <p:cNvPr id="18476" name="Rectangle 31"/>
                <p:cNvSpPr>
                  <a:spLocks noChangeArrowheads="1"/>
                </p:cNvSpPr>
                <p:nvPr/>
              </p:nvSpPr>
              <p:spPr bwMode="auto">
                <a:xfrm>
                  <a:off x="43" y="3396"/>
                  <a:ext cx="112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Мучнистая роса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477" name="Rectangle 91"/>
                <p:cNvSpPr>
                  <a:spLocks noChangeArrowheads="1"/>
                </p:cNvSpPr>
                <p:nvPr/>
              </p:nvSpPr>
              <p:spPr bwMode="auto">
                <a:xfrm>
                  <a:off x="0" y="3396"/>
                  <a:ext cx="12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67" name="Group 94"/>
              <p:cNvGrpSpPr>
                <a:grpSpLocks/>
              </p:cNvGrpSpPr>
              <p:nvPr/>
            </p:nvGrpSpPr>
            <p:grpSpPr bwMode="auto">
              <a:xfrm>
                <a:off x="1209" y="3396"/>
                <a:ext cx="878" cy="403"/>
                <a:chOff x="1209" y="3396"/>
                <a:chExt cx="878" cy="403"/>
              </a:xfrm>
            </p:grpSpPr>
            <p:sp>
              <p:nvSpPr>
                <p:cNvPr id="18474" name="Rectangle 32"/>
                <p:cNvSpPr>
                  <a:spLocks noChangeArrowheads="1"/>
                </p:cNvSpPr>
                <p:nvPr/>
              </p:nvSpPr>
              <p:spPr bwMode="auto">
                <a:xfrm>
                  <a:off x="1252" y="3396"/>
                  <a:ext cx="79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15—45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475" name="Rectangle 93"/>
                <p:cNvSpPr>
                  <a:spLocks noChangeArrowheads="1"/>
                </p:cNvSpPr>
                <p:nvPr/>
              </p:nvSpPr>
              <p:spPr bwMode="auto">
                <a:xfrm>
                  <a:off x="1209" y="3396"/>
                  <a:ext cx="87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68" name="Group 96"/>
              <p:cNvGrpSpPr>
                <a:grpSpLocks/>
              </p:cNvGrpSpPr>
              <p:nvPr/>
            </p:nvGrpSpPr>
            <p:grpSpPr bwMode="auto">
              <a:xfrm>
                <a:off x="2087" y="3396"/>
                <a:ext cx="878" cy="403"/>
                <a:chOff x="2087" y="3396"/>
                <a:chExt cx="878" cy="403"/>
              </a:xfrm>
            </p:grpSpPr>
            <p:sp>
              <p:nvSpPr>
                <p:cNvPr id="18472" name="Rectangle 33"/>
                <p:cNvSpPr>
                  <a:spLocks noChangeArrowheads="1"/>
                </p:cNvSpPr>
                <p:nvPr/>
              </p:nvSpPr>
              <p:spPr bwMode="auto">
                <a:xfrm>
                  <a:off x="2130" y="3396"/>
                  <a:ext cx="79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4—18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473" name="Rectangle 95"/>
                <p:cNvSpPr>
                  <a:spLocks noChangeArrowheads="1"/>
                </p:cNvSpPr>
                <p:nvPr/>
              </p:nvSpPr>
              <p:spPr bwMode="auto">
                <a:xfrm>
                  <a:off x="2087" y="3396"/>
                  <a:ext cx="87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69" name="Group 98"/>
              <p:cNvGrpSpPr>
                <a:grpSpLocks/>
              </p:cNvGrpSpPr>
              <p:nvPr/>
            </p:nvGrpSpPr>
            <p:grpSpPr bwMode="auto">
              <a:xfrm>
                <a:off x="2965" y="3396"/>
                <a:ext cx="1094" cy="403"/>
                <a:chOff x="2965" y="3396"/>
                <a:chExt cx="1094" cy="403"/>
              </a:xfrm>
            </p:grpSpPr>
            <p:sp>
              <p:nvSpPr>
                <p:cNvPr id="18470" name="Rectangle 34"/>
                <p:cNvSpPr>
                  <a:spLocks noChangeArrowheads="1"/>
                </p:cNvSpPr>
                <p:nvPr/>
              </p:nvSpPr>
              <p:spPr bwMode="auto">
                <a:xfrm>
                  <a:off x="3008" y="3396"/>
                  <a:ext cx="100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67—75 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471" name="Rectangle 97"/>
                <p:cNvSpPr>
                  <a:spLocks noChangeArrowheads="1"/>
                </p:cNvSpPr>
                <p:nvPr/>
              </p:nvSpPr>
              <p:spPr bwMode="auto">
                <a:xfrm>
                  <a:off x="2965" y="3396"/>
                  <a:ext cx="10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8437" name="Rectangle 100"/>
            <p:cNvSpPr>
              <a:spLocks noChangeArrowheads="1"/>
            </p:cNvSpPr>
            <p:nvPr/>
          </p:nvSpPr>
          <p:spPr bwMode="auto">
            <a:xfrm>
              <a:off x="-3" y="-3"/>
              <a:ext cx="4065" cy="3805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066800" y="304800"/>
            <a:ext cx="7162800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  <a:latin typeface="Arial" charset="0"/>
              </a:rPr>
              <a:t>Биологическая эффективность </a:t>
            </a:r>
            <a:r>
              <a:rPr lang="ru-RU" sz="2000" b="1" i="1">
                <a:solidFill>
                  <a:schemeClr val="accent2"/>
                </a:solidFill>
                <a:latin typeface="Arial" charset="0"/>
              </a:rPr>
              <a:t>Псевдобактерина</a:t>
            </a:r>
            <a:r>
              <a:rPr lang="ru-RU" sz="2000" b="1" baseline="3000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®</a:t>
            </a:r>
            <a:r>
              <a:rPr lang="ru-RU" sz="2000" b="1" i="1">
                <a:solidFill>
                  <a:schemeClr val="accent2"/>
                </a:solidFill>
                <a:latin typeface="Arial" charset="0"/>
              </a:rPr>
              <a:t>-2</a:t>
            </a:r>
            <a:r>
              <a:rPr lang="ru-RU" sz="2000" b="1">
                <a:solidFill>
                  <a:schemeClr val="accent2"/>
                </a:solidFill>
                <a:latin typeface="Arial" charset="0"/>
              </a:rPr>
              <a:t>  в борьбе с болезнями ржи</a:t>
            </a:r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19459" name="Group 137"/>
          <p:cNvGrpSpPr>
            <a:grpSpLocks/>
          </p:cNvGrpSpPr>
          <p:nvPr/>
        </p:nvGrpSpPr>
        <p:grpSpPr bwMode="auto">
          <a:xfrm>
            <a:off x="228600" y="1143000"/>
            <a:ext cx="8686800" cy="5094288"/>
            <a:chOff x="-3" y="-3"/>
            <a:chExt cx="4137" cy="5244"/>
          </a:xfrm>
        </p:grpSpPr>
        <p:grpSp>
          <p:nvGrpSpPr>
            <p:cNvPr id="19461" name="Group 135"/>
            <p:cNvGrpSpPr>
              <a:grpSpLocks/>
            </p:cNvGrpSpPr>
            <p:nvPr/>
          </p:nvGrpSpPr>
          <p:grpSpPr bwMode="auto">
            <a:xfrm>
              <a:off x="0" y="0"/>
              <a:ext cx="4131" cy="5238"/>
              <a:chOff x="0" y="0"/>
              <a:chExt cx="4131" cy="5238"/>
            </a:xfrm>
          </p:grpSpPr>
          <p:grpSp>
            <p:nvGrpSpPr>
              <p:cNvPr id="19463" name="Group 48"/>
              <p:cNvGrpSpPr>
                <a:grpSpLocks/>
              </p:cNvGrpSpPr>
              <p:nvPr/>
            </p:nvGrpSpPr>
            <p:grpSpPr bwMode="auto">
              <a:xfrm>
                <a:off x="0" y="0"/>
                <a:ext cx="1209" cy="748"/>
                <a:chOff x="0" y="0"/>
                <a:chExt cx="1209" cy="748"/>
              </a:xfrm>
            </p:grpSpPr>
            <p:sp>
              <p:nvSpPr>
                <p:cNvPr id="19593" name="Rectangle 3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123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Болезнь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94" name="Rectangle 4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09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64" name="Group 50"/>
              <p:cNvGrpSpPr>
                <a:grpSpLocks/>
              </p:cNvGrpSpPr>
              <p:nvPr/>
            </p:nvGrpSpPr>
            <p:grpSpPr bwMode="auto">
              <a:xfrm>
                <a:off x="1209" y="0"/>
                <a:ext cx="950" cy="748"/>
                <a:chOff x="1209" y="0"/>
                <a:chExt cx="950" cy="748"/>
              </a:xfrm>
            </p:grpSpPr>
            <p:sp>
              <p:nvSpPr>
                <p:cNvPr id="19591" name="Rectangle 4"/>
                <p:cNvSpPr>
                  <a:spLocks noChangeArrowheads="1"/>
                </p:cNvSpPr>
                <p:nvPr/>
              </p:nvSpPr>
              <p:spPr bwMode="auto">
                <a:xfrm>
                  <a:off x="1252" y="0"/>
                  <a:ext cx="864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Распространение 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болезни в контроле, 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92" name="Rectangle 49"/>
                <p:cNvSpPr>
                  <a:spLocks noChangeArrowheads="1"/>
                </p:cNvSpPr>
                <p:nvPr/>
              </p:nvSpPr>
              <p:spPr bwMode="auto">
                <a:xfrm>
                  <a:off x="1209" y="0"/>
                  <a:ext cx="950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65" name="Group 52"/>
              <p:cNvGrpSpPr>
                <a:grpSpLocks/>
              </p:cNvGrpSpPr>
              <p:nvPr/>
            </p:nvGrpSpPr>
            <p:grpSpPr bwMode="auto">
              <a:xfrm>
                <a:off x="2159" y="0"/>
                <a:ext cx="878" cy="748"/>
                <a:chOff x="2159" y="0"/>
                <a:chExt cx="878" cy="748"/>
              </a:xfrm>
            </p:grpSpPr>
            <p:sp>
              <p:nvSpPr>
                <p:cNvPr id="19589" name="Rectangle 5"/>
                <p:cNvSpPr>
                  <a:spLocks noChangeArrowheads="1"/>
                </p:cNvSpPr>
                <p:nvPr/>
              </p:nvSpPr>
              <p:spPr bwMode="auto">
                <a:xfrm>
                  <a:off x="2202" y="0"/>
                  <a:ext cx="792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Развитие болезни в контроле, 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90" name="Rectangle 51"/>
                <p:cNvSpPr>
                  <a:spLocks noChangeArrowheads="1"/>
                </p:cNvSpPr>
                <p:nvPr/>
              </p:nvSpPr>
              <p:spPr bwMode="auto">
                <a:xfrm>
                  <a:off x="2159" y="0"/>
                  <a:ext cx="87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66" name="Group 54"/>
              <p:cNvGrpSpPr>
                <a:grpSpLocks/>
              </p:cNvGrpSpPr>
              <p:nvPr/>
            </p:nvGrpSpPr>
            <p:grpSpPr bwMode="auto">
              <a:xfrm>
                <a:off x="3037" y="0"/>
                <a:ext cx="1094" cy="748"/>
                <a:chOff x="3037" y="0"/>
                <a:chExt cx="1094" cy="748"/>
              </a:xfrm>
            </p:grpSpPr>
            <p:sp>
              <p:nvSpPr>
                <p:cNvPr id="19587" name="Rectangle 6"/>
                <p:cNvSpPr>
                  <a:spLocks noChangeArrowheads="1"/>
                </p:cNvSpPr>
                <p:nvPr/>
              </p:nvSpPr>
              <p:spPr bwMode="auto">
                <a:xfrm>
                  <a:off x="3080" y="0"/>
                  <a:ext cx="1008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Биологическая эффективность, 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88" name="Rectangle 53"/>
                <p:cNvSpPr>
                  <a:spLocks noChangeArrowheads="1"/>
                </p:cNvSpPr>
                <p:nvPr/>
              </p:nvSpPr>
              <p:spPr bwMode="auto">
                <a:xfrm>
                  <a:off x="3037" y="0"/>
                  <a:ext cx="1094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67" name="Group 56"/>
              <p:cNvGrpSpPr>
                <a:grpSpLocks/>
              </p:cNvGrpSpPr>
              <p:nvPr/>
            </p:nvGrpSpPr>
            <p:grpSpPr bwMode="auto">
              <a:xfrm>
                <a:off x="0" y="748"/>
                <a:ext cx="1209" cy="518"/>
                <a:chOff x="0" y="748"/>
                <a:chExt cx="1209" cy="518"/>
              </a:xfrm>
            </p:grpSpPr>
            <p:sp>
              <p:nvSpPr>
                <p:cNvPr id="19585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748"/>
                  <a:ext cx="112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Гельминтоспориозная корневая гниль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86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748"/>
                  <a:ext cx="120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68" name="Group 58"/>
              <p:cNvGrpSpPr>
                <a:grpSpLocks/>
              </p:cNvGrpSpPr>
              <p:nvPr/>
            </p:nvGrpSpPr>
            <p:grpSpPr bwMode="auto">
              <a:xfrm>
                <a:off x="1209" y="748"/>
                <a:ext cx="950" cy="518"/>
                <a:chOff x="1209" y="748"/>
                <a:chExt cx="950" cy="518"/>
              </a:xfrm>
            </p:grpSpPr>
            <p:sp>
              <p:nvSpPr>
                <p:cNvPr id="19583" name="Rectangle 8"/>
                <p:cNvSpPr>
                  <a:spLocks noChangeArrowheads="1"/>
                </p:cNvSpPr>
                <p:nvPr/>
              </p:nvSpPr>
              <p:spPr bwMode="auto">
                <a:xfrm>
                  <a:off x="1252" y="748"/>
                  <a:ext cx="86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25—50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84" name="Rectangle 57"/>
                <p:cNvSpPr>
                  <a:spLocks noChangeArrowheads="1"/>
                </p:cNvSpPr>
                <p:nvPr/>
              </p:nvSpPr>
              <p:spPr bwMode="auto">
                <a:xfrm>
                  <a:off x="1209" y="748"/>
                  <a:ext cx="95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69" name="Group 60"/>
              <p:cNvGrpSpPr>
                <a:grpSpLocks/>
              </p:cNvGrpSpPr>
              <p:nvPr/>
            </p:nvGrpSpPr>
            <p:grpSpPr bwMode="auto">
              <a:xfrm>
                <a:off x="2159" y="748"/>
                <a:ext cx="878" cy="518"/>
                <a:chOff x="2159" y="748"/>
                <a:chExt cx="878" cy="518"/>
              </a:xfrm>
            </p:grpSpPr>
            <p:sp>
              <p:nvSpPr>
                <p:cNvPr id="19581" name="Rectangle 9"/>
                <p:cNvSpPr>
                  <a:spLocks noChangeArrowheads="1"/>
                </p:cNvSpPr>
                <p:nvPr/>
              </p:nvSpPr>
              <p:spPr bwMode="auto">
                <a:xfrm>
                  <a:off x="2202" y="748"/>
                  <a:ext cx="79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5—37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82" name="Rectangle 59"/>
                <p:cNvSpPr>
                  <a:spLocks noChangeArrowheads="1"/>
                </p:cNvSpPr>
                <p:nvPr/>
              </p:nvSpPr>
              <p:spPr bwMode="auto">
                <a:xfrm>
                  <a:off x="2159" y="748"/>
                  <a:ext cx="87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70" name="Group 62"/>
              <p:cNvGrpSpPr>
                <a:grpSpLocks/>
              </p:cNvGrpSpPr>
              <p:nvPr/>
            </p:nvGrpSpPr>
            <p:grpSpPr bwMode="auto">
              <a:xfrm>
                <a:off x="3037" y="748"/>
                <a:ext cx="1094" cy="518"/>
                <a:chOff x="3037" y="748"/>
                <a:chExt cx="1094" cy="518"/>
              </a:xfrm>
            </p:grpSpPr>
            <p:sp>
              <p:nvSpPr>
                <p:cNvPr id="19579" name="Rectangle 10"/>
                <p:cNvSpPr>
                  <a:spLocks noChangeArrowheads="1"/>
                </p:cNvSpPr>
                <p:nvPr/>
              </p:nvSpPr>
              <p:spPr bwMode="auto">
                <a:xfrm>
                  <a:off x="3080" y="748"/>
                  <a:ext cx="10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75—80 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80" name="Rectangle 61"/>
                <p:cNvSpPr>
                  <a:spLocks noChangeArrowheads="1"/>
                </p:cNvSpPr>
                <p:nvPr/>
              </p:nvSpPr>
              <p:spPr bwMode="auto">
                <a:xfrm>
                  <a:off x="3037" y="748"/>
                  <a:ext cx="10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71" name="Group 64"/>
              <p:cNvGrpSpPr>
                <a:grpSpLocks/>
              </p:cNvGrpSpPr>
              <p:nvPr/>
            </p:nvGrpSpPr>
            <p:grpSpPr bwMode="auto">
              <a:xfrm>
                <a:off x="0" y="1266"/>
                <a:ext cx="1209" cy="518"/>
                <a:chOff x="0" y="1266"/>
                <a:chExt cx="1209" cy="518"/>
              </a:xfrm>
            </p:grpSpPr>
            <p:sp>
              <p:nvSpPr>
                <p:cNvPr id="19577" name="Rectangle 11"/>
                <p:cNvSpPr>
                  <a:spLocks noChangeArrowheads="1"/>
                </p:cNvSpPr>
                <p:nvPr/>
              </p:nvSpPr>
              <p:spPr bwMode="auto">
                <a:xfrm>
                  <a:off x="43" y="1266"/>
                  <a:ext cx="112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Фузариозная корневая гниль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78" name="Rectangle 63"/>
                <p:cNvSpPr>
                  <a:spLocks noChangeArrowheads="1"/>
                </p:cNvSpPr>
                <p:nvPr/>
              </p:nvSpPr>
              <p:spPr bwMode="auto">
                <a:xfrm>
                  <a:off x="0" y="1266"/>
                  <a:ext cx="120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72" name="Group 66"/>
              <p:cNvGrpSpPr>
                <a:grpSpLocks/>
              </p:cNvGrpSpPr>
              <p:nvPr/>
            </p:nvGrpSpPr>
            <p:grpSpPr bwMode="auto">
              <a:xfrm>
                <a:off x="1209" y="1266"/>
                <a:ext cx="950" cy="518"/>
                <a:chOff x="1209" y="1266"/>
                <a:chExt cx="950" cy="518"/>
              </a:xfrm>
            </p:grpSpPr>
            <p:sp>
              <p:nvSpPr>
                <p:cNvPr id="19575" name="Rectangle 12"/>
                <p:cNvSpPr>
                  <a:spLocks noChangeArrowheads="1"/>
                </p:cNvSpPr>
                <p:nvPr/>
              </p:nvSpPr>
              <p:spPr bwMode="auto">
                <a:xfrm>
                  <a:off x="1252" y="1266"/>
                  <a:ext cx="86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15—65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76" name="Rectangle 65"/>
                <p:cNvSpPr>
                  <a:spLocks noChangeArrowheads="1"/>
                </p:cNvSpPr>
                <p:nvPr/>
              </p:nvSpPr>
              <p:spPr bwMode="auto">
                <a:xfrm>
                  <a:off x="1209" y="1266"/>
                  <a:ext cx="95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73" name="Group 68"/>
              <p:cNvGrpSpPr>
                <a:grpSpLocks/>
              </p:cNvGrpSpPr>
              <p:nvPr/>
            </p:nvGrpSpPr>
            <p:grpSpPr bwMode="auto">
              <a:xfrm>
                <a:off x="2159" y="1266"/>
                <a:ext cx="878" cy="518"/>
                <a:chOff x="2159" y="1266"/>
                <a:chExt cx="878" cy="518"/>
              </a:xfrm>
            </p:grpSpPr>
            <p:sp>
              <p:nvSpPr>
                <p:cNvPr id="19573" name="Rectangle 13"/>
                <p:cNvSpPr>
                  <a:spLocks noChangeArrowheads="1"/>
                </p:cNvSpPr>
                <p:nvPr/>
              </p:nvSpPr>
              <p:spPr bwMode="auto">
                <a:xfrm>
                  <a:off x="2202" y="1266"/>
                  <a:ext cx="79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5—23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74" name="Rectangle 67"/>
                <p:cNvSpPr>
                  <a:spLocks noChangeArrowheads="1"/>
                </p:cNvSpPr>
                <p:nvPr/>
              </p:nvSpPr>
              <p:spPr bwMode="auto">
                <a:xfrm>
                  <a:off x="2159" y="1266"/>
                  <a:ext cx="87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74" name="Group 70"/>
              <p:cNvGrpSpPr>
                <a:grpSpLocks/>
              </p:cNvGrpSpPr>
              <p:nvPr/>
            </p:nvGrpSpPr>
            <p:grpSpPr bwMode="auto">
              <a:xfrm>
                <a:off x="3037" y="1266"/>
                <a:ext cx="1094" cy="518"/>
                <a:chOff x="3037" y="1266"/>
                <a:chExt cx="1094" cy="518"/>
              </a:xfrm>
            </p:grpSpPr>
            <p:sp>
              <p:nvSpPr>
                <p:cNvPr id="19571" name="Rectangle 14"/>
                <p:cNvSpPr>
                  <a:spLocks noChangeArrowheads="1"/>
                </p:cNvSpPr>
                <p:nvPr/>
              </p:nvSpPr>
              <p:spPr bwMode="auto">
                <a:xfrm>
                  <a:off x="3080" y="1266"/>
                  <a:ext cx="10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75—92 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72" name="Rectangle 69"/>
                <p:cNvSpPr>
                  <a:spLocks noChangeArrowheads="1"/>
                </p:cNvSpPr>
                <p:nvPr/>
              </p:nvSpPr>
              <p:spPr bwMode="auto">
                <a:xfrm>
                  <a:off x="3037" y="1266"/>
                  <a:ext cx="10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75" name="Group 72"/>
              <p:cNvGrpSpPr>
                <a:grpSpLocks/>
              </p:cNvGrpSpPr>
              <p:nvPr/>
            </p:nvGrpSpPr>
            <p:grpSpPr bwMode="auto">
              <a:xfrm>
                <a:off x="0" y="1784"/>
                <a:ext cx="1209" cy="518"/>
                <a:chOff x="0" y="1784"/>
                <a:chExt cx="1209" cy="518"/>
              </a:xfrm>
            </p:grpSpPr>
            <p:sp>
              <p:nvSpPr>
                <p:cNvPr id="19569" name="Rectangle 15"/>
                <p:cNvSpPr>
                  <a:spLocks noChangeArrowheads="1"/>
                </p:cNvSpPr>
                <p:nvPr/>
              </p:nvSpPr>
              <p:spPr bwMode="auto">
                <a:xfrm>
                  <a:off x="43" y="1784"/>
                  <a:ext cx="112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Ризоктониозная корневая гниль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70" name="Rectangle 71"/>
                <p:cNvSpPr>
                  <a:spLocks noChangeArrowheads="1"/>
                </p:cNvSpPr>
                <p:nvPr/>
              </p:nvSpPr>
              <p:spPr bwMode="auto">
                <a:xfrm>
                  <a:off x="0" y="1784"/>
                  <a:ext cx="120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76" name="Group 74"/>
              <p:cNvGrpSpPr>
                <a:grpSpLocks/>
              </p:cNvGrpSpPr>
              <p:nvPr/>
            </p:nvGrpSpPr>
            <p:grpSpPr bwMode="auto">
              <a:xfrm>
                <a:off x="1209" y="1784"/>
                <a:ext cx="950" cy="518"/>
                <a:chOff x="1209" y="1784"/>
                <a:chExt cx="950" cy="518"/>
              </a:xfrm>
            </p:grpSpPr>
            <p:sp>
              <p:nvSpPr>
                <p:cNvPr id="19567" name="Rectangle 16"/>
                <p:cNvSpPr>
                  <a:spLocks noChangeArrowheads="1"/>
                </p:cNvSpPr>
                <p:nvPr/>
              </p:nvSpPr>
              <p:spPr bwMode="auto">
                <a:xfrm>
                  <a:off x="1252" y="1784"/>
                  <a:ext cx="86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24—61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68" name="Rectangle 73"/>
                <p:cNvSpPr>
                  <a:spLocks noChangeArrowheads="1"/>
                </p:cNvSpPr>
                <p:nvPr/>
              </p:nvSpPr>
              <p:spPr bwMode="auto">
                <a:xfrm>
                  <a:off x="1209" y="1784"/>
                  <a:ext cx="95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77" name="Group 76"/>
              <p:cNvGrpSpPr>
                <a:grpSpLocks/>
              </p:cNvGrpSpPr>
              <p:nvPr/>
            </p:nvGrpSpPr>
            <p:grpSpPr bwMode="auto">
              <a:xfrm>
                <a:off x="2159" y="1784"/>
                <a:ext cx="878" cy="518"/>
                <a:chOff x="2159" y="1784"/>
                <a:chExt cx="878" cy="518"/>
              </a:xfrm>
            </p:grpSpPr>
            <p:sp>
              <p:nvSpPr>
                <p:cNvPr id="19565" name="Rectangle 17"/>
                <p:cNvSpPr>
                  <a:spLocks noChangeArrowheads="1"/>
                </p:cNvSpPr>
                <p:nvPr/>
              </p:nvSpPr>
              <p:spPr bwMode="auto">
                <a:xfrm>
                  <a:off x="2202" y="1784"/>
                  <a:ext cx="79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10—42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66" name="Rectangle 75"/>
                <p:cNvSpPr>
                  <a:spLocks noChangeArrowheads="1"/>
                </p:cNvSpPr>
                <p:nvPr/>
              </p:nvSpPr>
              <p:spPr bwMode="auto">
                <a:xfrm>
                  <a:off x="2159" y="1784"/>
                  <a:ext cx="87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78" name="Group 78"/>
              <p:cNvGrpSpPr>
                <a:grpSpLocks/>
              </p:cNvGrpSpPr>
              <p:nvPr/>
            </p:nvGrpSpPr>
            <p:grpSpPr bwMode="auto">
              <a:xfrm>
                <a:off x="3037" y="1784"/>
                <a:ext cx="1094" cy="518"/>
                <a:chOff x="3037" y="1784"/>
                <a:chExt cx="1094" cy="518"/>
              </a:xfrm>
            </p:grpSpPr>
            <p:sp>
              <p:nvSpPr>
                <p:cNvPr id="19563" name="Rectangle 18"/>
                <p:cNvSpPr>
                  <a:spLocks noChangeArrowheads="1"/>
                </p:cNvSpPr>
                <p:nvPr/>
              </p:nvSpPr>
              <p:spPr bwMode="auto">
                <a:xfrm>
                  <a:off x="3080" y="1784"/>
                  <a:ext cx="10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59—66 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64" name="Rectangle 77"/>
                <p:cNvSpPr>
                  <a:spLocks noChangeArrowheads="1"/>
                </p:cNvSpPr>
                <p:nvPr/>
              </p:nvSpPr>
              <p:spPr bwMode="auto">
                <a:xfrm>
                  <a:off x="3037" y="1784"/>
                  <a:ext cx="10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79" name="Group 80"/>
              <p:cNvGrpSpPr>
                <a:grpSpLocks/>
              </p:cNvGrpSpPr>
              <p:nvPr/>
            </p:nvGrpSpPr>
            <p:grpSpPr bwMode="auto">
              <a:xfrm>
                <a:off x="0" y="2302"/>
                <a:ext cx="1209" cy="518"/>
                <a:chOff x="0" y="2302"/>
                <a:chExt cx="1209" cy="518"/>
              </a:xfrm>
            </p:grpSpPr>
            <p:sp>
              <p:nvSpPr>
                <p:cNvPr id="19561" name="Rectangle 19"/>
                <p:cNvSpPr>
                  <a:spLocks noChangeArrowheads="1"/>
                </p:cNvSpPr>
                <p:nvPr/>
              </p:nvSpPr>
              <p:spPr bwMode="auto">
                <a:xfrm>
                  <a:off x="43" y="2302"/>
                  <a:ext cx="112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Питиозная корневая гниль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62" name="Rectangle 79"/>
                <p:cNvSpPr>
                  <a:spLocks noChangeArrowheads="1"/>
                </p:cNvSpPr>
                <p:nvPr/>
              </p:nvSpPr>
              <p:spPr bwMode="auto">
                <a:xfrm>
                  <a:off x="0" y="2302"/>
                  <a:ext cx="120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80" name="Group 82"/>
              <p:cNvGrpSpPr>
                <a:grpSpLocks/>
              </p:cNvGrpSpPr>
              <p:nvPr/>
            </p:nvGrpSpPr>
            <p:grpSpPr bwMode="auto">
              <a:xfrm>
                <a:off x="1209" y="2302"/>
                <a:ext cx="950" cy="518"/>
                <a:chOff x="1209" y="2302"/>
                <a:chExt cx="950" cy="518"/>
              </a:xfrm>
            </p:grpSpPr>
            <p:sp>
              <p:nvSpPr>
                <p:cNvPr id="19559" name="Rectangle 20"/>
                <p:cNvSpPr>
                  <a:spLocks noChangeArrowheads="1"/>
                </p:cNvSpPr>
                <p:nvPr/>
              </p:nvSpPr>
              <p:spPr bwMode="auto">
                <a:xfrm>
                  <a:off x="1252" y="2302"/>
                  <a:ext cx="86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24—61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60" name="Rectangle 81"/>
                <p:cNvSpPr>
                  <a:spLocks noChangeArrowheads="1"/>
                </p:cNvSpPr>
                <p:nvPr/>
              </p:nvSpPr>
              <p:spPr bwMode="auto">
                <a:xfrm>
                  <a:off x="1209" y="2302"/>
                  <a:ext cx="95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81" name="Group 84"/>
              <p:cNvGrpSpPr>
                <a:grpSpLocks/>
              </p:cNvGrpSpPr>
              <p:nvPr/>
            </p:nvGrpSpPr>
            <p:grpSpPr bwMode="auto">
              <a:xfrm>
                <a:off x="2159" y="2302"/>
                <a:ext cx="878" cy="518"/>
                <a:chOff x="2159" y="2302"/>
                <a:chExt cx="878" cy="518"/>
              </a:xfrm>
            </p:grpSpPr>
            <p:sp>
              <p:nvSpPr>
                <p:cNvPr id="19557" name="Rectangle 21"/>
                <p:cNvSpPr>
                  <a:spLocks noChangeArrowheads="1"/>
                </p:cNvSpPr>
                <p:nvPr/>
              </p:nvSpPr>
              <p:spPr bwMode="auto">
                <a:xfrm>
                  <a:off x="2202" y="2302"/>
                  <a:ext cx="79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10—42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58" name="Rectangle 83"/>
                <p:cNvSpPr>
                  <a:spLocks noChangeArrowheads="1"/>
                </p:cNvSpPr>
                <p:nvPr/>
              </p:nvSpPr>
              <p:spPr bwMode="auto">
                <a:xfrm>
                  <a:off x="2159" y="2302"/>
                  <a:ext cx="87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82" name="Group 86"/>
              <p:cNvGrpSpPr>
                <a:grpSpLocks/>
              </p:cNvGrpSpPr>
              <p:nvPr/>
            </p:nvGrpSpPr>
            <p:grpSpPr bwMode="auto">
              <a:xfrm>
                <a:off x="3037" y="2302"/>
                <a:ext cx="1094" cy="518"/>
                <a:chOff x="3037" y="2302"/>
                <a:chExt cx="1094" cy="518"/>
              </a:xfrm>
            </p:grpSpPr>
            <p:sp>
              <p:nvSpPr>
                <p:cNvPr id="19555" name="Rectangle 22"/>
                <p:cNvSpPr>
                  <a:spLocks noChangeArrowheads="1"/>
                </p:cNvSpPr>
                <p:nvPr/>
              </p:nvSpPr>
              <p:spPr bwMode="auto">
                <a:xfrm>
                  <a:off x="3080" y="2302"/>
                  <a:ext cx="10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62—66 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56" name="Rectangle 85"/>
                <p:cNvSpPr>
                  <a:spLocks noChangeArrowheads="1"/>
                </p:cNvSpPr>
                <p:nvPr/>
              </p:nvSpPr>
              <p:spPr bwMode="auto">
                <a:xfrm>
                  <a:off x="3037" y="2302"/>
                  <a:ext cx="10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83" name="Group 88"/>
              <p:cNvGrpSpPr>
                <a:grpSpLocks/>
              </p:cNvGrpSpPr>
              <p:nvPr/>
            </p:nvGrpSpPr>
            <p:grpSpPr bwMode="auto">
              <a:xfrm>
                <a:off x="0" y="2820"/>
                <a:ext cx="1209" cy="403"/>
                <a:chOff x="0" y="2820"/>
                <a:chExt cx="1209" cy="403"/>
              </a:xfrm>
            </p:grpSpPr>
            <p:sp>
              <p:nvSpPr>
                <p:cNvPr id="19553" name="Rectangle 23"/>
                <p:cNvSpPr>
                  <a:spLocks noChangeArrowheads="1"/>
                </p:cNvSpPr>
                <p:nvPr/>
              </p:nvSpPr>
              <p:spPr bwMode="auto">
                <a:xfrm>
                  <a:off x="43" y="2820"/>
                  <a:ext cx="112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Бурая ржавчина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54" name="Rectangle 87"/>
                <p:cNvSpPr>
                  <a:spLocks noChangeArrowheads="1"/>
                </p:cNvSpPr>
                <p:nvPr/>
              </p:nvSpPr>
              <p:spPr bwMode="auto">
                <a:xfrm>
                  <a:off x="0" y="2820"/>
                  <a:ext cx="12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84" name="Group 90"/>
              <p:cNvGrpSpPr>
                <a:grpSpLocks/>
              </p:cNvGrpSpPr>
              <p:nvPr/>
            </p:nvGrpSpPr>
            <p:grpSpPr bwMode="auto">
              <a:xfrm>
                <a:off x="1209" y="2820"/>
                <a:ext cx="950" cy="403"/>
                <a:chOff x="1209" y="2820"/>
                <a:chExt cx="950" cy="403"/>
              </a:xfrm>
            </p:grpSpPr>
            <p:sp>
              <p:nvSpPr>
                <p:cNvPr id="19551" name="Rectangle 24"/>
                <p:cNvSpPr>
                  <a:spLocks noChangeArrowheads="1"/>
                </p:cNvSpPr>
                <p:nvPr/>
              </p:nvSpPr>
              <p:spPr bwMode="auto">
                <a:xfrm>
                  <a:off x="1252" y="2820"/>
                  <a:ext cx="86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32—61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52" name="Rectangle 89"/>
                <p:cNvSpPr>
                  <a:spLocks noChangeArrowheads="1"/>
                </p:cNvSpPr>
                <p:nvPr/>
              </p:nvSpPr>
              <p:spPr bwMode="auto">
                <a:xfrm>
                  <a:off x="1209" y="2820"/>
                  <a:ext cx="9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85" name="Group 92"/>
              <p:cNvGrpSpPr>
                <a:grpSpLocks/>
              </p:cNvGrpSpPr>
              <p:nvPr/>
            </p:nvGrpSpPr>
            <p:grpSpPr bwMode="auto">
              <a:xfrm>
                <a:off x="2159" y="2820"/>
                <a:ext cx="878" cy="403"/>
                <a:chOff x="2159" y="2820"/>
                <a:chExt cx="878" cy="403"/>
              </a:xfrm>
            </p:grpSpPr>
            <p:sp>
              <p:nvSpPr>
                <p:cNvPr id="19549" name="Rectangle 25"/>
                <p:cNvSpPr>
                  <a:spLocks noChangeArrowheads="1"/>
                </p:cNvSpPr>
                <p:nvPr/>
              </p:nvSpPr>
              <p:spPr bwMode="auto">
                <a:xfrm>
                  <a:off x="2202" y="2820"/>
                  <a:ext cx="79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10—34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50" name="Rectangle 91"/>
                <p:cNvSpPr>
                  <a:spLocks noChangeArrowheads="1"/>
                </p:cNvSpPr>
                <p:nvPr/>
              </p:nvSpPr>
              <p:spPr bwMode="auto">
                <a:xfrm>
                  <a:off x="2159" y="2820"/>
                  <a:ext cx="87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86" name="Group 94"/>
              <p:cNvGrpSpPr>
                <a:grpSpLocks/>
              </p:cNvGrpSpPr>
              <p:nvPr/>
            </p:nvGrpSpPr>
            <p:grpSpPr bwMode="auto">
              <a:xfrm>
                <a:off x="3037" y="2820"/>
                <a:ext cx="1094" cy="403"/>
                <a:chOff x="3037" y="2820"/>
                <a:chExt cx="1094" cy="403"/>
              </a:xfrm>
            </p:grpSpPr>
            <p:sp>
              <p:nvSpPr>
                <p:cNvPr id="19547" name="Rectangle 26"/>
                <p:cNvSpPr>
                  <a:spLocks noChangeArrowheads="1"/>
                </p:cNvSpPr>
                <p:nvPr/>
              </p:nvSpPr>
              <p:spPr bwMode="auto">
                <a:xfrm>
                  <a:off x="3080" y="2820"/>
                  <a:ext cx="100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58—75 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48" name="Rectangle 93"/>
                <p:cNvSpPr>
                  <a:spLocks noChangeArrowheads="1"/>
                </p:cNvSpPr>
                <p:nvPr/>
              </p:nvSpPr>
              <p:spPr bwMode="auto">
                <a:xfrm>
                  <a:off x="3037" y="2820"/>
                  <a:ext cx="10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87" name="Group 96"/>
              <p:cNvGrpSpPr>
                <a:grpSpLocks/>
              </p:cNvGrpSpPr>
              <p:nvPr/>
            </p:nvGrpSpPr>
            <p:grpSpPr bwMode="auto">
              <a:xfrm>
                <a:off x="0" y="3223"/>
                <a:ext cx="1209" cy="403"/>
                <a:chOff x="0" y="3223"/>
                <a:chExt cx="1209" cy="403"/>
              </a:xfrm>
            </p:grpSpPr>
            <p:sp>
              <p:nvSpPr>
                <p:cNvPr id="19545" name="Rectangle 27"/>
                <p:cNvSpPr>
                  <a:spLocks noChangeArrowheads="1"/>
                </p:cNvSpPr>
                <p:nvPr/>
              </p:nvSpPr>
              <p:spPr bwMode="auto">
                <a:xfrm>
                  <a:off x="43" y="3223"/>
                  <a:ext cx="112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Стеблевая ржавчина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46" name="Rectangle 95"/>
                <p:cNvSpPr>
                  <a:spLocks noChangeArrowheads="1"/>
                </p:cNvSpPr>
                <p:nvPr/>
              </p:nvSpPr>
              <p:spPr bwMode="auto">
                <a:xfrm>
                  <a:off x="0" y="3223"/>
                  <a:ext cx="12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88" name="Group 98"/>
              <p:cNvGrpSpPr>
                <a:grpSpLocks/>
              </p:cNvGrpSpPr>
              <p:nvPr/>
            </p:nvGrpSpPr>
            <p:grpSpPr bwMode="auto">
              <a:xfrm>
                <a:off x="1209" y="3223"/>
                <a:ext cx="950" cy="403"/>
                <a:chOff x="1209" y="3223"/>
                <a:chExt cx="950" cy="403"/>
              </a:xfrm>
            </p:grpSpPr>
            <p:sp>
              <p:nvSpPr>
                <p:cNvPr id="19543" name="Rectangle 28"/>
                <p:cNvSpPr>
                  <a:spLocks noChangeArrowheads="1"/>
                </p:cNvSpPr>
                <p:nvPr/>
              </p:nvSpPr>
              <p:spPr bwMode="auto">
                <a:xfrm>
                  <a:off x="1252" y="3223"/>
                  <a:ext cx="86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32—61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44" name="Rectangle 97"/>
                <p:cNvSpPr>
                  <a:spLocks noChangeArrowheads="1"/>
                </p:cNvSpPr>
                <p:nvPr/>
              </p:nvSpPr>
              <p:spPr bwMode="auto">
                <a:xfrm>
                  <a:off x="1209" y="3223"/>
                  <a:ext cx="9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89" name="Group 100"/>
              <p:cNvGrpSpPr>
                <a:grpSpLocks/>
              </p:cNvGrpSpPr>
              <p:nvPr/>
            </p:nvGrpSpPr>
            <p:grpSpPr bwMode="auto">
              <a:xfrm>
                <a:off x="2159" y="3223"/>
                <a:ext cx="878" cy="403"/>
                <a:chOff x="2159" y="3223"/>
                <a:chExt cx="878" cy="403"/>
              </a:xfrm>
            </p:grpSpPr>
            <p:sp>
              <p:nvSpPr>
                <p:cNvPr id="19541" name="Rectangle 29"/>
                <p:cNvSpPr>
                  <a:spLocks noChangeArrowheads="1"/>
                </p:cNvSpPr>
                <p:nvPr/>
              </p:nvSpPr>
              <p:spPr bwMode="auto">
                <a:xfrm>
                  <a:off x="2202" y="3223"/>
                  <a:ext cx="79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10—34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42" name="Rectangle 99"/>
                <p:cNvSpPr>
                  <a:spLocks noChangeArrowheads="1"/>
                </p:cNvSpPr>
                <p:nvPr/>
              </p:nvSpPr>
              <p:spPr bwMode="auto">
                <a:xfrm>
                  <a:off x="2159" y="3223"/>
                  <a:ext cx="87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90" name="Group 102"/>
              <p:cNvGrpSpPr>
                <a:grpSpLocks/>
              </p:cNvGrpSpPr>
              <p:nvPr/>
            </p:nvGrpSpPr>
            <p:grpSpPr bwMode="auto">
              <a:xfrm>
                <a:off x="3037" y="3223"/>
                <a:ext cx="1094" cy="403"/>
                <a:chOff x="3037" y="3223"/>
                <a:chExt cx="1094" cy="403"/>
              </a:xfrm>
            </p:grpSpPr>
            <p:sp>
              <p:nvSpPr>
                <p:cNvPr id="19539" name="Rectangle 30"/>
                <p:cNvSpPr>
                  <a:spLocks noChangeArrowheads="1"/>
                </p:cNvSpPr>
                <p:nvPr/>
              </p:nvSpPr>
              <p:spPr bwMode="auto">
                <a:xfrm>
                  <a:off x="3080" y="3223"/>
                  <a:ext cx="100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64—76 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40" name="Rectangle 101"/>
                <p:cNvSpPr>
                  <a:spLocks noChangeArrowheads="1"/>
                </p:cNvSpPr>
                <p:nvPr/>
              </p:nvSpPr>
              <p:spPr bwMode="auto">
                <a:xfrm>
                  <a:off x="3037" y="3223"/>
                  <a:ext cx="10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91" name="Group 104"/>
              <p:cNvGrpSpPr>
                <a:grpSpLocks/>
              </p:cNvGrpSpPr>
              <p:nvPr/>
            </p:nvGrpSpPr>
            <p:grpSpPr bwMode="auto">
              <a:xfrm>
                <a:off x="0" y="3626"/>
                <a:ext cx="1209" cy="403"/>
                <a:chOff x="0" y="3626"/>
                <a:chExt cx="1209" cy="403"/>
              </a:xfrm>
            </p:grpSpPr>
            <p:sp>
              <p:nvSpPr>
                <p:cNvPr id="19537" name="Rectangle 31"/>
                <p:cNvSpPr>
                  <a:spLocks noChangeArrowheads="1"/>
                </p:cNvSpPr>
                <p:nvPr/>
              </p:nvSpPr>
              <p:spPr bwMode="auto">
                <a:xfrm>
                  <a:off x="43" y="3626"/>
                  <a:ext cx="112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Склеротиниоз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38" name="Rectangle 103"/>
                <p:cNvSpPr>
                  <a:spLocks noChangeArrowheads="1"/>
                </p:cNvSpPr>
                <p:nvPr/>
              </p:nvSpPr>
              <p:spPr bwMode="auto">
                <a:xfrm>
                  <a:off x="0" y="3626"/>
                  <a:ext cx="12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92" name="Group 106"/>
              <p:cNvGrpSpPr>
                <a:grpSpLocks/>
              </p:cNvGrpSpPr>
              <p:nvPr/>
            </p:nvGrpSpPr>
            <p:grpSpPr bwMode="auto">
              <a:xfrm>
                <a:off x="1209" y="3626"/>
                <a:ext cx="950" cy="403"/>
                <a:chOff x="1209" y="3626"/>
                <a:chExt cx="950" cy="403"/>
              </a:xfrm>
            </p:grpSpPr>
            <p:sp>
              <p:nvSpPr>
                <p:cNvPr id="19535" name="Rectangle 32"/>
                <p:cNvSpPr>
                  <a:spLocks noChangeArrowheads="1"/>
                </p:cNvSpPr>
                <p:nvPr/>
              </p:nvSpPr>
              <p:spPr bwMode="auto">
                <a:xfrm>
                  <a:off x="1252" y="3626"/>
                  <a:ext cx="86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25—50</a:t>
                  </a:r>
                </a:p>
                <a:p>
                  <a:pPr algn="ctr" eaLnBrk="0" hangingPunct="0"/>
                  <a:endParaRPr lang="ru-RU" sz="1400" b="1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9536" name="Rectangle 105"/>
                <p:cNvSpPr>
                  <a:spLocks noChangeArrowheads="1"/>
                </p:cNvSpPr>
                <p:nvPr/>
              </p:nvSpPr>
              <p:spPr bwMode="auto">
                <a:xfrm>
                  <a:off x="1209" y="3626"/>
                  <a:ext cx="9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93" name="Group 108"/>
              <p:cNvGrpSpPr>
                <a:grpSpLocks/>
              </p:cNvGrpSpPr>
              <p:nvPr/>
            </p:nvGrpSpPr>
            <p:grpSpPr bwMode="auto">
              <a:xfrm>
                <a:off x="2159" y="3626"/>
                <a:ext cx="878" cy="403"/>
                <a:chOff x="2159" y="3626"/>
                <a:chExt cx="878" cy="403"/>
              </a:xfrm>
            </p:grpSpPr>
            <p:sp>
              <p:nvSpPr>
                <p:cNvPr id="19533" name="Rectangle 33"/>
                <p:cNvSpPr>
                  <a:spLocks noChangeArrowheads="1"/>
                </p:cNvSpPr>
                <p:nvPr/>
              </p:nvSpPr>
              <p:spPr bwMode="auto">
                <a:xfrm>
                  <a:off x="2202" y="3626"/>
                  <a:ext cx="79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5—25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34" name="Rectangle 107"/>
                <p:cNvSpPr>
                  <a:spLocks noChangeArrowheads="1"/>
                </p:cNvSpPr>
                <p:nvPr/>
              </p:nvSpPr>
              <p:spPr bwMode="auto">
                <a:xfrm>
                  <a:off x="2159" y="3626"/>
                  <a:ext cx="87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94" name="Group 110"/>
              <p:cNvGrpSpPr>
                <a:grpSpLocks/>
              </p:cNvGrpSpPr>
              <p:nvPr/>
            </p:nvGrpSpPr>
            <p:grpSpPr bwMode="auto">
              <a:xfrm>
                <a:off x="3037" y="3626"/>
                <a:ext cx="1094" cy="403"/>
                <a:chOff x="3037" y="3626"/>
                <a:chExt cx="1094" cy="403"/>
              </a:xfrm>
            </p:grpSpPr>
            <p:sp>
              <p:nvSpPr>
                <p:cNvPr id="19531" name="Rectangle 34"/>
                <p:cNvSpPr>
                  <a:spLocks noChangeArrowheads="1"/>
                </p:cNvSpPr>
                <p:nvPr/>
              </p:nvSpPr>
              <p:spPr bwMode="auto">
                <a:xfrm>
                  <a:off x="3080" y="3626"/>
                  <a:ext cx="100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53—59 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32" name="Rectangle 109"/>
                <p:cNvSpPr>
                  <a:spLocks noChangeArrowheads="1"/>
                </p:cNvSpPr>
                <p:nvPr/>
              </p:nvSpPr>
              <p:spPr bwMode="auto">
                <a:xfrm>
                  <a:off x="3037" y="3626"/>
                  <a:ext cx="10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95" name="Group 112"/>
              <p:cNvGrpSpPr>
                <a:grpSpLocks/>
              </p:cNvGrpSpPr>
              <p:nvPr/>
            </p:nvGrpSpPr>
            <p:grpSpPr bwMode="auto">
              <a:xfrm>
                <a:off x="0" y="4029"/>
                <a:ext cx="1209" cy="403"/>
                <a:chOff x="0" y="4029"/>
                <a:chExt cx="1209" cy="403"/>
              </a:xfrm>
            </p:grpSpPr>
            <p:sp>
              <p:nvSpPr>
                <p:cNvPr id="19529" name="Rectangle 35"/>
                <p:cNvSpPr>
                  <a:spLocks noChangeArrowheads="1"/>
                </p:cNvSpPr>
                <p:nvPr/>
              </p:nvSpPr>
              <p:spPr bwMode="auto">
                <a:xfrm>
                  <a:off x="43" y="4029"/>
                  <a:ext cx="112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Ринхоспориоз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30" name="Rectangle 111"/>
                <p:cNvSpPr>
                  <a:spLocks noChangeArrowheads="1"/>
                </p:cNvSpPr>
                <p:nvPr/>
              </p:nvSpPr>
              <p:spPr bwMode="auto">
                <a:xfrm>
                  <a:off x="0" y="4029"/>
                  <a:ext cx="12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96" name="Group 114"/>
              <p:cNvGrpSpPr>
                <a:grpSpLocks/>
              </p:cNvGrpSpPr>
              <p:nvPr/>
            </p:nvGrpSpPr>
            <p:grpSpPr bwMode="auto">
              <a:xfrm>
                <a:off x="1209" y="4029"/>
                <a:ext cx="950" cy="403"/>
                <a:chOff x="1209" y="4029"/>
                <a:chExt cx="950" cy="403"/>
              </a:xfrm>
            </p:grpSpPr>
            <p:sp>
              <p:nvSpPr>
                <p:cNvPr id="19527" name="Rectangle 36"/>
                <p:cNvSpPr>
                  <a:spLocks noChangeArrowheads="1"/>
                </p:cNvSpPr>
                <p:nvPr/>
              </p:nvSpPr>
              <p:spPr bwMode="auto">
                <a:xfrm>
                  <a:off x="1252" y="4029"/>
                  <a:ext cx="86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25—50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28" name="Rectangle 113"/>
                <p:cNvSpPr>
                  <a:spLocks noChangeArrowheads="1"/>
                </p:cNvSpPr>
                <p:nvPr/>
              </p:nvSpPr>
              <p:spPr bwMode="auto">
                <a:xfrm>
                  <a:off x="1209" y="4029"/>
                  <a:ext cx="9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97" name="Group 116"/>
              <p:cNvGrpSpPr>
                <a:grpSpLocks/>
              </p:cNvGrpSpPr>
              <p:nvPr/>
            </p:nvGrpSpPr>
            <p:grpSpPr bwMode="auto">
              <a:xfrm>
                <a:off x="2159" y="4029"/>
                <a:ext cx="878" cy="403"/>
                <a:chOff x="2159" y="4029"/>
                <a:chExt cx="878" cy="403"/>
              </a:xfrm>
            </p:grpSpPr>
            <p:sp>
              <p:nvSpPr>
                <p:cNvPr id="19525" name="Rectangle 37"/>
                <p:cNvSpPr>
                  <a:spLocks noChangeArrowheads="1"/>
                </p:cNvSpPr>
                <p:nvPr/>
              </p:nvSpPr>
              <p:spPr bwMode="auto">
                <a:xfrm>
                  <a:off x="2202" y="4029"/>
                  <a:ext cx="79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5—25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26" name="Rectangle 115"/>
                <p:cNvSpPr>
                  <a:spLocks noChangeArrowheads="1"/>
                </p:cNvSpPr>
                <p:nvPr/>
              </p:nvSpPr>
              <p:spPr bwMode="auto">
                <a:xfrm>
                  <a:off x="2159" y="4029"/>
                  <a:ext cx="87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98" name="Group 118"/>
              <p:cNvGrpSpPr>
                <a:grpSpLocks/>
              </p:cNvGrpSpPr>
              <p:nvPr/>
            </p:nvGrpSpPr>
            <p:grpSpPr bwMode="auto">
              <a:xfrm>
                <a:off x="3037" y="4029"/>
                <a:ext cx="1094" cy="403"/>
                <a:chOff x="3037" y="4029"/>
                <a:chExt cx="1094" cy="403"/>
              </a:xfrm>
            </p:grpSpPr>
            <p:sp>
              <p:nvSpPr>
                <p:cNvPr id="19523" name="Rectangle 38"/>
                <p:cNvSpPr>
                  <a:spLocks noChangeArrowheads="1"/>
                </p:cNvSpPr>
                <p:nvPr/>
              </p:nvSpPr>
              <p:spPr bwMode="auto">
                <a:xfrm>
                  <a:off x="3080" y="4029"/>
                  <a:ext cx="100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62—70 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24" name="Rectangle 117"/>
                <p:cNvSpPr>
                  <a:spLocks noChangeArrowheads="1"/>
                </p:cNvSpPr>
                <p:nvPr/>
              </p:nvSpPr>
              <p:spPr bwMode="auto">
                <a:xfrm>
                  <a:off x="3037" y="4029"/>
                  <a:ext cx="10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99" name="Group 120"/>
              <p:cNvGrpSpPr>
                <a:grpSpLocks/>
              </p:cNvGrpSpPr>
              <p:nvPr/>
            </p:nvGrpSpPr>
            <p:grpSpPr bwMode="auto">
              <a:xfrm>
                <a:off x="0" y="4432"/>
                <a:ext cx="1209" cy="403"/>
                <a:chOff x="0" y="4432"/>
                <a:chExt cx="1209" cy="403"/>
              </a:xfrm>
            </p:grpSpPr>
            <p:sp>
              <p:nvSpPr>
                <p:cNvPr id="19521" name="Rectangle 39"/>
                <p:cNvSpPr>
                  <a:spLocks noChangeArrowheads="1"/>
                </p:cNvSpPr>
                <p:nvPr/>
              </p:nvSpPr>
              <p:spPr bwMode="auto">
                <a:xfrm>
                  <a:off x="43" y="4432"/>
                  <a:ext cx="112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Снежная плесень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22" name="Rectangle 119"/>
                <p:cNvSpPr>
                  <a:spLocks noChangeArrowheads="1"/>
                </p:cNvSpPr>
                <p:nvPr/>
              </p:nvSpPr>
              <p:spPr bwMode="auto">
                <a:xfrm>
                  <a:off x="0" y="4432"/>
                  <a:ext cx="12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500" name="Group 122"/>
              <p:cNvGrpSpPr>
                <a:grpSpLocks/>
              </p:cNvGrpSpPr>
              <p:nvPr/>
            </p:nvGrpSpPr>
            <p:grpSpPr bwMode="auto">
              <a:xfrm>
                <a:off x="1209" y="4432"/>
                <a:ext cx="950" cy="403"/>
                <a:chOff x="1209" y="4432"/>
                <a:chExt cx="950" cy="403"/>
              </a:xfrm>
            </p:grpSpPr>
            <p:sp>
              <p:nvSpPr>
                <p:cNvPr id="19519" name="Rectangle 40"/>
                <p:cNvSpPr>
                  <a:spLocks noChangeArrowheads="1"/>
                </p:cNvSpPr>
                <p:nvPr/>
              </p:nvSpPr>
              <p:spPr bwMode="auto">
                <a:xfrm>
                  <a:off x="1252" y="4432"/>
                  <a:ext cx="86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15—65</a:t>
                  </a: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20" name="Rectangle 121"/>
                <p:cNvSpPr>
                  <a:spLocks noChangeArrowheads="1"/>
                </p:cNvSpPr>
                <p:nvPr/>
              </p:nvSpPr>
              <p:spPr bwMode="auto">
                <a:xfrm>
                  <a:off x="1209" y="4432"/>
                  <a:ext cx="9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501" name="Group 124"/>
              <p:cNvGrpSpPr>
                <a:grpSpLocks/>
              </p:cNvGrpSpPr>
              <p:nvPr/>
            </p:nvGrpSpPr>
            <p:grpSpPr bwMode="auto">
              <a:xfrm>
                <a:off x="2159" y="4432"/>
                <a:ext cx="878" cy="403"/>
                <a:chOff x="2159" y="4432"/>
                <a:chExt cx="878" cy="403"/>
              </a:xfrm>
            </p:grpSpPr>
            <p:sp>
              <p:nvSpPr>
                <p:cNvPr id="19517" name="Rectangle 41"/>
                <p:cNvSpPr>
                  <a:spLocks noChangeArrowheads="1"/>
                </p:cNvSpPr>
                <p:nvPr/>
              </p:nvSpPr>
              <p:spPr bwMode="auto">
                <a:xfrm>
                  <a:off x="2202" y="4432"/>
                  <a:ext cx="79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5—20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18" name="Rectangle 123"/>
                <p:cNvSpPr>
                  <a:spLocks noChangeArrowheads="1"/>
                </p:cNvSpPr>
                <p:nvPr/>
              </p:nvSpPr>
              <p:spPr bwMode="auto">
                <a:xfrm>
                  <a:off x="2159" y="4432"/>
                  <a:ext cx="87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502" name="Group 126"/>
              <p:cNvGrpSpPr>
                <a:grpSpLocks/>
              </p:cNvGrpSpPr>
              <p:nvPr/>
            </p:nvGrpSpPr>
            <p:grpSpPr bwMode="auto">
              <a:xfrm>
                <a:off x="3037" y="4432"/>
                <a:ext cx="1094" cy="403"/>
                <a:chOff x="3037" y="4432"/>
                <a:chExt cx="1094" cy="403"/>
              </a:xfrm>
            </p:grpSpPr>
            <p:sp>
              <p:nvSpPr>
                <p:cNvPr id="19515" name="Rectangle 42"/>
                <p:cNvSpPr>
                  <a:spLocks noChangeArrowheads="1"/>
                </p:cNvSpPr>
                <p:nvPr/>
              </p:nvSpPr>
              <p:spPr bwMode="auto">
                <a:xfrm>
                  <a:off x="3080" y="4432"/>
                  <a:ext cx="100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64—85 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16" name="Rectangle 125"/>
                <p:cNvSpPr>
                  <a:spLocks noChangeArrowheads="1"/>
                </p:cNvSpPr>
                <p:nvPr/>
              </p:nvSpPr>
              <p:spPr bwMode="auto">
                <a:xfrm>
                  <a:off x="3037" y="4432"/>
                  <a:ext cx="10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503" name="Group 128"/>
              <p:cNvGrpSpPr>
                <a:grpSpLocks/>
              </p:cNvGrpSpPr>
              <p:nvPr/>
            </p:nvGrpSpPr>
            <p:grpSpPr bwMode="auto">
              <a:xfrm>
                <a:off x="0" y="4835"/>
                <a:ext cx="1209" cy="403"/>
                <a:chOff x="0" y="4835"/>
                <a:chExt cx="1209" cy="403"/>
              </a:xfrm>
            </p:grpSpPr>
            <p:sp>
              <p:nvSpPr>
                <p:cNvPr id="19513" name="Rectangle 43"/>
                <p:cNvSpPr>
                  <a:spLocks noChangeArrowheads="1"/>
                </p:cNvSpPr>
                <p:nvPr/>
              </p:nvSpPr>
              <p:spPr bwMode="auto">
                <a:xfrm>
                  <a:off x="43" y="4835"/>
                  <a:ext cx="112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Мучнистая роса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14" name="Rectangle 127"/>
                <p:cNvSpPr>
                  <a:spLocks noChangeArrowheads="1"/>
                </p:cNvSpPr>
                <p:nvPr/>
              </p:nvSpPr>
              <p:spPr bwMode="auto">
                <a:xfrm>
                  <a:off x="0" y="4835"/>
                  <a:ext cx="12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504" name="Group 130"/>
              <p:cNvGrpSpPr>
                <a:grpSpLocks/>
              </p:cNvGrpSpPr>
              <p:nvPr/>
            </p:nvGrpSpPr>
            <p:grpSpPr bwMode="auto">
              <a:xfrm>
                <a:off x="1209" y="4835"/>
                <a:ext cx="950" cy="403"/>
                <a:chOff x="1209" y="4835"/>
                <a:chExt cx="950" cy="403"/>
              </a:xfrm>
            </p:grpSpPr>
            <p:sp>
              <p:nvSpPr>
                <p:cNvPr id="19511" name="Rectangle 44"/>
                <p:cNvSpPr>
                  <a:spLocks noChangeArrowheads="1"/>
                </p:cNvSpPr>
                <p:nvPr/>
              </p:nvSpPr>
              <p:spPr bwMode="auto">
                <a:xfrm>
                  <a:off x="1252" y="4835"/>
                  <a:ext cx="86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15—45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12" name="Rectangle 129"/>
                <p:cNvSpPr>
                  <a:spLocks noChangeArrowheads="1"/>
                </p:cNvSpPr>
                <p:nvPr/>
              </p:nvSpPr>
              <p:spPr bwMode="auto">
                <a:xfrm>
                  <a:off x="1209" y="4835"/>
                  <a:ext cx="95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505" name="Group 132"/>
              <p:cNvGrpSpPr>
                <a:grpSpLocks/>
              </p:cNvGrpSpPr>
              <p:nvPr/>
            </p:nvGrpSpPr>
            <p:grpSpPr bwMode="auto">
              <a:xfrm>
                <a:off x="2159" y="4835"/>
                <a:ext cx="878" cy="403"/>
                <a:chOff x="2159" y="4835"/>
                <a:chExt cx="878" cy="403"/>
              </a:xfrm>
            </p:grpSpPr>
            <p:sp>
              <p:nvSpPr>
                <p:cNvPr id="19509" name="Rectangle 45"/>
                <p:cNvSpPr>
                  <a:spLocks noChangeArrowheads="1"/>
                </p:cNvSpPr>
                <p:nvPr/>
              </p:nvSpPr>
              <p:spPr bwMode="auto">
                <a:xfrm>
                  <a:off x="2202" y="4835"/>
                  <a:ext cx="79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4—18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10" name="Rectangle 131"/>
                <p:cNvSpPr>
                  <a:spLocks noChangeArrowheads="1"/>
                </p:cNvSpPr>
                <p:nvPr/>
              </p:nvSpPr>
              <p:spPr bwMode="auto">
                <a:xfrm>
                  <a:off x="2159" y="4835"/>
                  <a:ext cx="87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506" name="Group 134"/>
              <p:cNvGrpSpPr>
                <a:grpSpLocks/>
              </p:cNvGrpSpPr>
              <p:nvPr/>
            </p:nvGrpSpPr>
            <p:grpSpPr bwMode="auto">
              <a:xfrm>
                <a:off x="3037" y="4835"/>
                <a:ext cx="1094" cy="403"/>
                <a:chOff x="3037" y="4835"/>
                <a:chExt cx="1094" cy="403"/>
              </a:xfrm>
            </p:grpSpPr>
            <p:sp>
              <p:nvSpPr>
                <p:cNvPr id="19507" name="Rectangle 46"/>
                <p:cNvSpPr>
                  <a:spLocks noChangeArrowheads="1"/>
                </p:cNvSpPr>
                <p:nvPr/>
              </p:nvSpPr>
              <p:spPr bwMode="auto">
                <a:xfrm>
                  <a:off x="3080" y="4835"/>
                  <a:ext cx="100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64—74 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508" name="Rectangle 133"/>
                <p:cNvSpPr>
                  <a:spLocks noChangeArrowheads="1"/>
                </p:cNvSpPr>
                <p:nvPr/>
              </p:nvSpPr>
              <p:spPr bwMode="auto">
                <a:xfrm>
                  <a:off x="3037" y="4835"/>
                  <a:ext cx="10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9462" name="Rectangle 136"/>
            <p:cNvSpPr>
              <a:spLocks noChangeArrowheads="1"/>
            </p:cNvSpPr>
            <p:nvPr/>
          </p:nvSpPr>
          <p:spPr bwMode="auto">
            <a:xfrm>
              <a:off x="-3" y="-3"/>
              <a:ext cx="4137" cy="5244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60" name="Text Box 138"/>
          <p:cNvSpPr txBox="1">
            <a:spLocks noChangeArrowheads="1"/>
          </p:cNvSpPr>
          <p:nvPr/>
        </p:nvSpPr>
        <p:spPr bwMode="auto">
          <a:xfrm>
            <a:off x="323850" y="6237288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latin typeface="Arial" charset="0"/>
              </a:rPr>
              <a:t>	В зависимости от климатических условий прибавка урожая составляет 4-10 ц/га.</a:t>
            </a:r>
            <a:r>
              <a:rPr lang="ru-RU" sz="24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Овощные культуры</a:t>
            </a:r>
          </a:p>
        </p:txBody>
      </p:sp>
      <p:pic>
        <p:nvPicPr>
          <p:cNvPr id="20483" name="Picture 5" descr="C:\Documents and Settings\stupar\Мои документы\овощи.jpg"/>
          <p:cNvPicPr>
            <a:picLocks noChangeAspect="1" noChangeArrowheads="1"/>
          </p:cNvPicPr>
          <p:nvPr/>
        </p:nvPicPr>
        <p:blipFill>
          <a:blip r:embed="rId2" cstate="print">
            <a:lum contrast="26000"/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38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6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Овощные культуры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1235075" cy="11620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628775"/>
            <a:ext cx="8218487" cy="4497388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создано в 1996 году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Пущинском научном центре РАН</a:t>
            </a:r>
          </a:p>
          <a:p>
            <a:pPr marL="400050" lvl="1" indent="0" algn="ctr" eaLnBrk="1" hangingPunct="1">
              <a:buFontTx/>
              <a:buNone/>
              <a:defRPr/>
            </a:pPr>
            <a:r>
              <a:rPr lang="ru-RU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в целях коммерциализации наукоемких технологий</a:t>
            </a:r>
          </a:p>
          <a:p>
            <a:pPr marL="400050" lvl="1" indent="0" algn="ctr" eaLnBrk="1" hangingPunct="1">
              <a:buFontTx/>
              <a:buNone/>
              <a:defRPr/>
            </a:pPr>
            <a:r>
              <a:rPr lang="ru-RU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в области биотехнологий</a:t>
            </a:r>
          </a:p>
          <a:p>
            <a:pPr marL="757238" lvl="1" algn="ctr" eaLnBrk="1" hangingPunct="1">
              <a:spcBef>
                <a:spcPct val="25000"/>
              </a:spcBef>
              <a:spcAft>
                <a:spcPct val="25000"/>
              </a:spcAft>
              <a:buFontTx/>
              <a:buNone/>
              <a:defRPr/>
            </a:pP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Направления деятельности</a:t>
            </a:r>
          </a:p>
          <a:p>
            <a:pPr marL="1257300" lvl="3" indent="0"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инновационная деятельность</a:t>
            </a:r>
          </a:p>
          <a:p>
            <a:pPr marL="1257300" lvl="3" indent="0"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бизнес-планирование</a:t>
            </a:r>
          </a:p>
          <a:p>
            <a:pPr marL="1257300" lvl="3" indent="0"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управление проектами</a:t>
            </a:r>
          </a:p>
          <a:p>
            <a:pPr marL="1257300" lvl="3" indent="0"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производственная деятельность</a:t>
            </a:r>
          </a:p>
          <a:p>
            <a:pPr marL="400050" lvl="1" indent="0" eaLnBrk="1" hangingPunct="1">
              <a:buFontTx/>
              <a:buNone/>
              <a:defRPr/>
            </a:pPr>
            <a:endParaRPr lang="ru-RU" sz="2400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FontTx/>
              <a:buNone/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Текст 3"/>
          <p:cNvSpPr>
            <a:spLocks noGrp="1"/>
          </p:cNvSpPr>
          <p:nvPr>
            <p:ph type="body" sz="half" idx="2"/>
          </p:nvPr>
        </p:nvSpPr>
        <p:spPr>
          <a:xfrm>
            <a:off x="1835150" y="404813"/>
            <a:ext cx="6840538" cy="968375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</a:rPr>
              <a:t>ООО «ЭкоБиоТехнология»</a:t>
            </a:r>
            <a:endParaRPr lang="ru-RU" sz="3200" b="1" dirty="0" smtClean="0"/>
          </a:p>
        </p:txBody>
      </p:sp>
      <p:pic>
        <p:nvPicPr>
          <p:cNvPr id="3077" name="Picture 2" descr="C:\Documents and Settings\stupar\Мои документы\Мои документы\Пак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13" y="333375"/>
            <a:ext cx="12192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86800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Биологическая и хозяйственная эффективность</a:t>
            </a:r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 биофунгицида </a:t>
            </a:r>
            <a:r>
              <a:rPr lang="ru-RU" sz="2000" b="1" i="1">
                <a:solidFill>
                  <a:schemeClr val="accent2"/>
                </a:solidFill>
                <a:latin typeface="Arial" charset="0"/>
              </a:rPr>
              <a:t>Псевдобактерин</a:t>
            </a:r>
            <a:r>
              <a:rPr lang="ru-RU" sz="2000" b="1" baseline="3000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®</a:t>
            </a:r>
            <a:r>
              <a:rPr lang="ru-RU" sz="2000" b="1" i="1">
                <a:solidFill>
                  <a:schemeClr val="accent2"/>
                </a:solidFill>
                <a:latin typeface="Arial" charset="0"/>
              </a:rPr>
              <a:t>-2</a:t>
            </a:r>
            <a:r>
              <a:rPr lang="ru-RU" sz="2000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на овощных культурах</a:t>
            </a:r>
          </a:p>
        </p:txBody>
      </p:sp>
      <p:grpSp>
        <p:nvGrpSpPr>
          <p:cNvPr id="21507" name="Group 210"/>
          <p:cNvGrpSpPr>
            <a:grpSpLocks/>
          </p:cNvGrpSpPr>
          <p:nvPr/>
        </p:nvGrpSpPr>
        <p:grpSpPr bwMode="auto">
          <a:xfrm>
            <a:off x="304800" y="1143000"/>
            <a:ext cx="8534400" cy="5486400"/>
            <a:chOff x="-3" y="-3"/>
            <a:chExt cx="2974" cy="7662"/>
          </a:xfrm>
        </p:grpSpPr>
        <p:grpSp>
          <p:nvGrpSpPr>
            <p:cNvPr id="21508" name="Group 211"/>
            <p:cNvGrpSpPr>
              <a:grpSpLocks/>
            </p:cNvGrpSpPr>
            <p:nvPr/>
          </p:nvGrpSpPr>
          <p:grpSpPr bwMode="auto">
            <a:xfrm>
              <a:off x="0" y="0"/>
              <a:ext cx="2968" cy="7656"/>
              <a:chOff x="0" y="0"/>
              <a:chExt cx="2968" cy="7656"/>
            </a:xfrm>
          </p:grpSpPr>
          <p:grpSp>
            <p:nvGrpSpPr>
              <p:cNvPr id="21510" name="Group 212"/>
              <p:cNvGrpSpPr>
                <a:grpSpLocks/>
              </p:cNvGrpSpPr>
              <p:nvPr/>
            </p:nvGrpSpPr>
            <p:grpSpPr bwMode="auto">
              <a:xfrm>
                <a:off x="0" y="0"/>
                <a:ext cx="1013" cy="518"/>
                <a:chOff x="0" y="0"/>
                <a:chExt cx="1013" cy="518"/>
              </a:xfrm>
            </p:grpSpPr>
            <p:sp>
              <p:nvSpPr>
                <p:cNvPr id="21613" name="Rectangle 213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927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Заболевание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614" name="Rectangle 21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1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11" name="Group 215"/>
              <p:cNvGrpSpPr>
                <a:grpSpLocks/>
              </p:cNvGrpSpPr>
              <p:nvPr/>
            </p:nvGrpSpPr>
            <p:grpSpPr bwMode="auto">
              <a:xfrm>
                <a:off x="1013" y="0"/>
                <a:ext cx="1195" cy="518"/>
                <a:chOff x="1013" y="0"/>
                <a:chExt cx="1195" cy="518"/>
              </a:xfrm>
            </p:grpSpPr>
            <p:sp>
              <p:nvSpPr>
                <p:cNvPr id="21611" name="Rectangle 216"/>
                <p:cNvSpPr>
                  <a:spLocks noChangeArrowheads="1"/>
                </p:cNvSpPr>
                <p:nvPr/>
              </p:nvSpPr>
              <p:spPr bwMode="auto">
                <a:xfrm>
                  <a:off x="1056" y="0"/>
                  <a:ext cx="110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Биологическая эффективность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612" name="Rectangle 217"/>
                <p:cNvSpPr>
                  <a:spLocks noChangeArrowheads="1"/>
                </p:cNvSpPr>
                <p:nvPr/>
              </p:nvSpPr>
              <p:spPr bwMode="auto">
                <a:xfrm>
                  <a:off x="1013" y="0"/>
                  <a:ext cx="119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12" name="Group 218"/>
              <p:cNvGrpSpPr>
                <a:grpSpLocks/>
              </p:cNvGrpSpPr>
              <p:nvPr/>
            </p:nvGrpSpPr>
            <p:grpSpPr bwMode="auto">
              <a:xfrm>
                <a:off x="2208" y="0"/>
                <a:ext cx="760" cy="518"/>
                <a:chOff x="2208" y="0"/>
                <a:chExt cx="760" cy="518"/>
              </a:xfrm>
            </p:grpSpPr>
            <p:sp>
              <p:nvSpPr>
                <p:cNvPr id="21609" name="Rectangle 219"/>
                <p:cNvSpPr>
                  <a:spLocks noChangeArrowheads="1"/>
                </p:cNvSpPr>
                <p:nvPr/>
              </p:nvSpPr>
              <p:spPr bwMode="auto">
                <a:xfrm>
                  <a:off x="2251" y="0"/>
                  <a:ext cx="67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Прибавка урожая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610" name="Rectangle 220"/>
                <p:cNvSpPr>
                  <a:spLocks noChangeArrowheads="1"/>
                </p:cNvSpPr>
                <p:nvPr/>
              </p:nvSpPr>
              <p:spPr bwMode="auto">
                <a:xfrm>
                  <a:off x="2208" y="0"/>
                  <a:ext cx="76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13" name="Group 221"/>
              <p:cNvGrpSpPr>
                <a:grpSpLocks/>
              </p:cNvGrpSpPr>
              <p:nvPr/>
            </p:nvGrpSpPr>
            <p:grpSpPr bwMode="auto">
              <a:xfrm>
                <a:off x="0" y="518"/>
                <a:ext cx="2968" cy="403"/>
                <a:chOff x="0" y="518"/>
                <a:chExt cx="2968" cy="403"/>
              </a:xfrm>
            </p:grpSpPr>
            <p:sp>
              <p:nvSpPr>
                <p:cNvPr id="21607" name="Rectangle 222"/>
                <p:cNvSpPr>
                  <a:spLocks noChangeArrowheads="1"/>
                </p:cNvSpPr>
                <p:nvPr/>
              </p:nvSpPr>
              <p:spPr bwMode="auto">
                <a:xfrm>
                  <a:off x="43" y="518"/>
                  <a:ext cx="288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00"/>
                      </a:solidFill>
                      <a:latin typeface="Arial" charset="0"/>
                    </a:rPr>
                    <a:t>Огурцы</a:t>
                  </a:r>
                  <a:endParaRPr lang="ru-RU" sz="1400" b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rgbClr val="FFFF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608" name="Rectangle 223"/>
                <p:cNvSpPr>
                  <a:spLocks noChangeArrowheads="1"/>
                </p:cNvSpPr>
                <p:nvPr/>
              </p:nvSpPr>
              <p:spPr bwMode="auto">
                <a:xfrm>
                  <a:off x="0" y="518"/>
                  <a:ext cx="296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14" name="Group 224"/>
              <p:cNvGrpSpPr>
                <a:grpSpLocks/>
              </p:cNvGrpSpPr>
              <p:nvPr/>
            </p:nvGrpSpPr>
            <p:grpSpPr bwMode="auto">
              <a:xfrm>
                <a:off x="0" y="921"/>
                <a:ext cx="1013" cy="403"/>
                <a:chOff x="0" y="921"/>
                <a:chExt cx="1013" cy="403"/>
              </a:xfrm>
            </p:grpSpPr>
            <p:sp>
              <p:nvSpPr>
                <p:cNvPr id="21605" name="Rectangle 225"/>
                <p:cNvSpPr>
                  <a:spLocks noChangeArrowheads="1"/>
                </p:cNvSpPr>
                <p:nvPr/>
              </p:nvSpPr>
              <p:spPr bwMode="auto">
                <a:xfrm>
                  <a:off x="43" y="921"/>
                  <a:ext cx="92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корневые гнили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606" name="Rectangle 226"/>
                <p:cNvSpPr>
                  <a:spLocks noChangeArrowheads="1"/>
                </p:cNvSpPr>
                <p:nvPr/>
              </p:nvSpPr>
              <p:spPr bwMode="auto">
                <a:xfrm>
                  <a:off x="0" y="921"/>
                  <a:ext cx="101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15" name="Group 227"/>
              <p:cNvGrpSpPr>
                <a:grpSpLocks/>
              </p:cNvGrpSpPr>
              <p:nvPr/>
            </p:nvGrpSpPr>
            <p:grpSpPr bwMode="auto">
              <a:xfrm>
                <a:off x="1013" y="921"/>
                <a:ext cx="1195" cy="403"/>
                <a:chOff x="1013" y="921"/>
                <a:chExt cx="1195" cy="403"/>
              </a:xfrm>
            </p:grpSpPr>
            <p:sp>
              <p:nvSpPr>
                <p:cNvPr id="21603" name="Rectangle 228"/>
                <p:cNvSpPr>
                  <a:spLocks noChangeArrowheads="1"/>
                </p:cNvSpPr>
                <p:nvPr/>
              </p:nvSpPr>
              <p:spPr bwMode="auto">
                <a:xfrm>
                  <a:off x="1056" y="921"/>
                  <a:ext cx="110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68-76%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604" name="Rectangle 229"/>
                <p:cNvSpPr>
                  <a:spLocks noChangeArrowheads="1"/>
                </p:cNvSpPr>
                <p:nvPr/>
              </p:nvSpPr>
              <p:spPr bwMode="auto">
                <a:xfrm>
                  <a:off x="1013" y="921"/>
                  <a:ext cx="119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16" name="Group 230"/>
              <p:cNvGrpSpPr>
                <a:grpSpLocks/>
              </p:cNvGrpSpPr>
              <p:nvPr/>
            </p:nvGrpSpPr>
            <p:grpSpPr bwMode="auto">
              <a:xfrm>
                <a:off x="2208" y="921"/>
                <a:ext cx="760" cy="1439"/>
                <a:chOff x="2208" y="921"/>
                <a:chExt cx="760" cy="1439"/>
              </a:xfrm>
            </p:grpSpPr>
            <p:sp>
              <p:nvSpPr>
                <p:cNvPr id="21601" name="Rectangle 231"/>
                <p:cNvSpPr>
                  <a:spLocks noChangeArrowheads="1"/>
                </p:cNvSpPr>
                <p:nvPr/>
              </p:nvSpPr>
              <p:spPr bwMode="auto">
                <a:xfrm>
                  <a:off x="2251" y="921"/>
                  <a:ext cx="674" cy="1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 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 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18-40 ц/га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602" name="Rectangle 232"/>
                <p:cNvSpPr>
                  <a:spLocks noChangeArrowheads="1"/>
                </p:cNvSpPr>
                <p:nvPr/>
              </p:nvSpPr>
              <p:spPr bwMode="auto">
                <a:xfrm>
                  <a:off x="2208" y="921"/>
                  <a:ext cx="760" cy="143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17" name="Group 233"/>
              <p:cNvGrpSpPr>
                <a:grpSpLocks/>
              </p:cNvGrpSpPr>
              <p:nvPr/>
            </p:nvGrpSpPr>
            <p:grpSpPr bwMode="auto">
              <a:xfrm>
                <a:off x="0" y="1324"/>
                <a:ext cx="1013" cy="403"/>
                <a:chOff x="0" y="1324"/>
                <a:chExt cx="1013" cy="403"/>
              </a:xfrm>
            </p:grpSpPr>
            <p:sp>
              <p:nvSpPr>
                <p:cNvPr id="21599" name="Rectangle 234"/>
                <p:cNvSpPr>
                  <a:spLocks noChangeArrowheads="1"/>
                </p:cNvSpPr>
                <p:nvPr/>
              </p:nvSpPr>
              <p:spPr bwMode="auto">
                <a:xfrm>
                  <a:off x="43" y="1324"/>
                  <a:ext cx="92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мучнистая роса 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600" name="Rectangle 235"/>
                <p:cNvSpPr>
                  <a:spLocks noChangeArrowheads="1"/>
                </p:cNvSpPr>
                <p:nvPr/>
              </p:nvSpPr>
              <p:spPr bwMode="auto">
                <a:xfrm>
                  <a:off x="0" y="1324"/>
                  <a:ext cx="101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18" name="Group 236"/>
              <p:cNvGrpSpPr>
                <a:grpSpLocks/>
              </p:cNvGrpSpPr>
              <p:nvPr/>
            </p:nvGrpSpPr>
            <p:grpSpPr bwMode="auto">
              <a:xfrm>
                <a:off x="1013" y="1324"/>
                <a:ext cx="1195" cy="403"/>
                <a:chOff x="1013" y="1324"/>
                <a:chExt cx="1195" cy="403"/>
              </a:xfrm>
            </p:grpSpPr>
            <p:sp>
              <p:nvSpPr>
                <p:cNvPr id="21597" name="Rectangle 237"/>
                <p:cNvSpPr>
                  <a:spLocks noChangeArrowheads="1"/>
                </p:cNvSpPr>
                <p:nvPr/>
              </p:nvSpPr>
              <p:spPr bwMode="auto">
                <a:xfrm>
                  <a:off x="1056" y="1324"/>
                  <a:ext cx="110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59-67%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598" name="Rectangle 238"/>
                <p:cNvSpPr>
                  <a:spLocks noChangeArrowheads="1"/>
                </p:cNvSpPr>
                <p:nvPr/>
              </p:nvSpPr>
              <p:spPr bwMode="auto">
                <a:xfrm>
                  <a:off x="1013" y="1324"/>
                  <a:ext cx="119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19" name="Group 239"/>
              <p:cNvGrpSpPr>
                <a:grpSpLocks/>
              </p:cNvGrpSpPr>
              <p:nvPr/>
            </p:nvGrpSpPr>
            <p:grpSpPr bwMode="auto">
              <a:xfrm>
                <a:off x="0" y="1727"/>
                <a:ext cx="1013" cy="633"/>
                <a:chOff x="0" y="1727"/>
                <a:chExt cx="1013" cy="633"/>
              </a:xfrm>
            </p:grpSpPr>
            <p:sp>
              <p:nvSpPr>
                <p:cNvPr id="21595" name="Rectangle 240"/>
                <p:cNvSpPr>
                  <a:spLocks noChangeArrowheads="1"/>
                </p:cNvSpPr>
                <p:nvPr/>
              </p:nvSpPr>
              <p:spPr bwMode="auto">
                <a:xfrm>
                  <a:off x="43" y="1727"/>
                  <a:ext cx="927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бурая пятнистость плодов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596" name="Rectangle 241"/>
                <p:cNvSpPr>
                  <a:spLocks noChangeArrowheads="1"/>
                </p:cNvSpPr>
                <p:nvPr/>
              </p:nvSpPr>
              <p:spPr bwMode="auto">
                <a:xfrm>
                  <a:off x="0" y="1727"/>
                  <a:ext cx="1013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20" name="Group 242"/>
              <p:cNvGrpSpPr>
                <a:grpSpLocks/>
              </p:cNvGrpSpPr>
              <p:nvPr/>
            </p:nvGrpSpPr>
            <p:grpSpPr bwMode="auto">
              <a:xfrm>
                <a:off x="1013" y="1727"/>
                <a:ext cx="1195" cy="633"/>
                <a:chOff x="1013" y="1727"/>
                <a:chExt cx="1195" cy="633"/>
              </a:xfrm>
            </p:grpSpPr>
            <p:sp>
              <p:nvSpPr>
                <p:cNvPr id="21593" name="Rectangle 243"/>
                <p:cNvSpPr>
                  <a:spLocks noChangeArrowheads="1"/>
                </p:cNvSpPr>
                <p:nvPr/>
              </p:nvSpPr>
              <p:spPr bwMode="auto">
                <a:xfrm>
                  <a:off x="1056" y="1727"/>
                  <a:ext cx="1109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72-83%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594" name="Rectangle 244"/>
                <p:cNvSpPr>
                  <a:spLocks noChangeArrowheads="1"/>
                </p:cNvSpPr>
                <p:nvPr/>
              </p:nvSpPr>
              <p:spPr bwMode="auto">
                <a:xfrm>
                  <a:off x="1013" y="1727"/>
                  <a:ext cx="119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21" name="Group 245"/>
              <p:cNvGrpSpPr>
                <a:grpSpLocks/>
              </p:cNvGrpSpPr>
              <p:nvPr/>
            </p:nvGrpSpPr>
            <p:grpSpPr bwMode="auto">
              <a:xfrm>
                <a:off x="0" y="2360"/>
                <a:ext cx="2968" cy="403"/>
                <a:chOff x="0" y="2360"/>
                <a:chExt cx="2968" cy="403"/>
              </a:xfrm>
            </p:grpSpPr>
            <p:sp>
              <p:nvSpPr>
                <p:cNvPr id="21591" name="Rectangle 246"/>
                <p:cNvSpPr>
                  <a:spLocks noChangeArrowheads="1"/>
                </p:cNvSpPr>
                <p:nvPr/>
              </p:nvSpPr>
              <p:spPr bwMode="auto">
                <a:xfrm>
                  <a:off x="43" y="2360"/>
                  <a:ext cx="288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00"/>
                      </a:solidFill>
                      <a:latin typeface="Arial" charset="0"/>
                    </a:rPr>
                    <a:t>Томаты</a:t>
                  </a:r>
                </a:p>
                <a:p>
                  <a:pPr algn="ctr"/>
                  <a:endParaRPr lang="ru-RU" sz="1400" b="1">
                    <a:solidFill>
                      <a:srgbClr val="FFFF00"/>
                    </a:solidFill>
                    <a:latin typeface="Arial" charset="0"/>
                  </a:endParaRPr>
                </a:p>
              </p:txBody>
            </p:sp>
            <p:sp>
              <p:nvSpPr>
                <p:cNvPr id="21592" name="Rectangle 247"/>
                <p:cNvSpPr>
                  <a:spLocks noChangeArrowheads="1"/>
                </p:cNvSpPr>
                <p:nvPr/>
              </p:nvSpPr>
              <p:spPr bwMode="auto">
                <a:xfrm>
                  <a:off x="0" y="2360"/>
                  <a:ext cx="296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22" name="Group 248"/>
              <p:cNvGrpSpPr>
                <a:grpSpLocks/>
              </p:cNvGrpSpPr>
              <p:nvPr/>
            </p:nvGrpSpPr>
            <p:grpSpPr bwMode="auto">
              <a:xfrm>
                <a:off x="0" y="2763"/>
                <a:ext cx="1013" cy="403"/>
                <a:chOff x="0" y="2763"/>
                <a:chExt cx="1013" cy="403"/>
              </a:xfrm>
            </p:grpSpPr>
            <p:sp>
              <p:nvSpPr>
                <p:cNvPr id="21589" name="Rectangle 249"/>
                <p:cNvSpPr>
                  <a:spLocks noChangeArrowheads="1"/>
                </p:cNvSpPr>
                <p:nvPr/>
              </p:nvSpPr>
              <p:spPr bwMode="auto">
                <a:xfrm>
                  <a:off x="43" y="2763"/>
                  <a:ext cx="92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макроспориоз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590" name="Rectangle 250"/>
                <p:cNvSpPr>
                  <a:spLocks noChangeArrowheads="1"/>
                </p:cNvSpPr>
                <p:nvPr/>
              </p:nvSpPr>
              <p:spPr bwMode="auto">
                <a:xfrm>
                  <a:off x="0" y="2763"/>
                  <a:ext cx="101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23" name="Group 251"/>
              <p:cNvGrpSpPr>
                <a:grpSpLocks/>
              </p:cNvGrpSpPr>
              <p:nvPr/>
            </p:nvGrpSpPr>
            <p:grpSpPr bwMode="auto">
              <a:xfrm>
                <a:off x="1013" y="2763"/>
                <a:ext cx="1195" cy="403"/>
                <a:chOff x="1013" y="2763"/>
                <a:chExt cx="1195" cy="403"/>
              </a:xfrm>
            </p:grpSpPr>
            <p:sp>
              <p:nvSpPr>
                <p:cNvPr id="21587" name="Rectangle 252"/>
                <p:cNvSpPr>
                  <a:spLocks noChangeArrowheads="1"/>
                </p:cNvSpPr>
                <p:nvPr/>
              </p:nvSpPr>
              <p:spPr bwMode="auto">
                <a:xfrm>
                  <a:off x="1056" y="2763"/>
                  <a:ext cx="110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59-66%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588" name="Rectangle 253"/>
                <p:cNvSpPr>
                  <a:spLocks noChangeArrowheads="1"/>
                </p:cNvSpPr>
                <p:nvPr/>
              </p:nvSpPr>
              <p:spPr bwMode="auto">
                <a:xfrm>
                  <a:off x="1013" y="2763"/>
                  <a:ext cx="119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24" name="Group 254"/>
              <p:cNvGrpSpPr>
                <a:grpSpLocks/>
              </p:cNvGrpSpPr>
              <p:nvPr/>
            </p:nvGrpSpPr>
            <p:grpSpPr bwMode="auto">
              <a:xfrm>
                <a:off x="2208" y="2763"/>
                <a:ext cx="760" cy="1727"/>
                <a:chOff x="2208" y="2763"/>
                <a:chExt cx="760" cy="1727"/>
              </a:xfrm>
            </p:grpSpPr>
            <p:sp>
              <p:nvSpPr>
                <p:cNvPr id="21585" name="Rectangle 255"/>
                <p:cNvSpPr>
                  <a:spLocks noChangeArrowheads="1"/>
                </p:cNvSpPr>
                <p:nvPr/>
              </p:nvSpPr>
              <p:spPr bwMode="auto">
                <a:xfrm>
                  <a:off x="2251" y="2763"/>
                  <a:ext cx="674" cy="17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 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 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4-20 ц/га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586" name="Rectangle 256"/>
                <p:cNvSpPr>
                  <a:spLocks noChangeArrowheads="1"/>
                </p:cNvSpPr>
                <p:nvPr/>
              </p:nvSpPr>
              <p:spPr bwMode="auto">
                <a:xfrm>
                  <a:off x="2208" y="2763"/>
                  <a:ext cx="760" cy="17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25" name="Group 257"/>
              <p:cNvGrpSpPr>
                <a:grpSpLocks/>
              </p:cNvGrpSpPr>
              <p:nvPr/>
            </p:nvGrpSpPr>
            <p:grpSpPr bwMode="auto">
              <a:xfrm>
                <a:off x="0" y="3166"/>
                <a:ext cx="1013" cy="403"/>
                <a:chOff x="0" y="3166"/>
                <a:chExt cx="1013" cy="403"/>
              </a:xfrm>
            </p:grpSpPr>
            <p:sp>
              <p:nvSpPr>
                <p:cNvPr id="21583" name="Rectangle 258"/>
                <p:cNvSpPr>
                  <a:spLocks noChangeArrowheads="1"/>
                </p:cNvSpPr>
                <p:nvPr/>
              </p:nvSpPr>
              <p:spPr bwMode="auto">
                <a:xfrm>
                  <a:off x="43" y="3166"/>
                  <a:ext cx="92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фитофтороз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584" name="Rectangle 259"/>
                <p:cNvSpPr>
                  <a:spLocks noChangeArrowheads="1"/>
                </p:cNvSpPr>
                <p:nvPr/>
              </p:nvSpPr>
              <p:spPr bwMode="auto">
                <a:xfrm>
                  <a:off x="0" y="3166"/>
                  <a:ext cx="101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26" name="Group 260"/>
              <p:cNvGrpSpPr>
                <a:grpSpLocks/>
              </p:cNvGrpSpPr>
              <p:nvPr/>
            </p:nvGrpSpPr>
            <p:grpSpPr bwMode="auto">
              <a:xfrm>
                <a:off x="1013" y="3166"/>
                <a:ext cx="1195" cy="403"/>
                <a:chOff x="1013" y="3166"/>
                <a:chExt cx="1195" cy="403"/>
              </a:xfrm>
            </p:grpSpPr>
            <p:sp>
              <p:nvSpPr>
                <p:cNvPr id="21581" name="Rectangle 261"/>
                <p:cNvSpPr>
                  <a:spLocks noChangeArrowheads="1"/>
                </p:cNvSpPr>
                <p:nvPr/>
              </p:nvSpPr>
              <p:spPr bwMode="auto">
                <a:xfrm>
                  <a:off x="1056" y="3166"/>
                  <a:ext cx="110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66-79%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582" name="Rectangle 262"/>
                <p:cNvSpPr>
                  <a:spLocks noChangeArrowheads="1"/>
                </p:cNvSpPr>
                <p:nvPr/>
              </p:nvSpPr>
              <p:spPr bwMode="auto">
                <a:xfrm>
                  <a:off x="1013" y="3166"/>
                  <a:ext cx="119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27" name="Group 263"/>
              <p:cNvGrpSpPr>
                <a:grpSpLocks/>
              </p:cNvGrpSpPr>
              <p:nvPr/>
            </p:nvGrpSpPr>
            <p:grpSpPr bwMode="auto">
              <a:xfrm>
                <a:off x="0" y="3569"/>
                <a:ext cx="1013" cy="518"/>
                <a:chOff x="0" y="3569"/>
                <a:chExt cx="1013" cy="518"/>
              </a:xfrm>
            </p:grpSpPr>
            <p:sp>
              <p:nvSpPr>
                <p:cNvPr id="21579" name="Rectangle 264"/>
                <p:cNvSpPr>
                  <a:spLocks noChangeArrowheads="1"/>
                </p:cNvSpPr>
                <p:nvPr/>
              </p:nvSpPr>
              <p:spPr bwMode="auto">
                <a:xfrm>
                  <a:off x="43" y="3569"/>
                  <a:ext cx="927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бурая пятнистость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580" name="Rectangle 265"/>
                <p:cNvSpPr>
                  <a:spLocks noChangeArrowheads="1"/>
                </p:cNvSpPr>
                <p:nvPr/>
              </p:nvSpPr>
              <p:spPr bwMode="auto">
                <a:xfrm>
                  <a:off x="0" y="3569"/>
                  <a:ext cx="101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28" name="Group 266"/>
              <p:cNvGrpSpPr>
                <a:grpSpLocks/>
              </p:cNvGrpSpPr>
              <p:nvPr/>
            </p:nvGrpSpPr>
            <p:grpSpPr bwMode="auto">
              <a:xfrm>
                <a:off x="1013" y="3569"/>
                <a:ext cx="1195" cy="518"/>
                <a:chOff x="1013" y="3569"/>
                <a:chExt cx="1195" cy="518"/>
              </a:xfrm>
            </p:grpSpPr>
            <p:sp>
              <p:nvSpPr>
                <p:cNvPr id="21577" name="Rectangle 267"/>
                <p:cNvSpPr>
                  <a:spLocks noChangeArrowheads="1"/>
                </p:cNvSpPr>
                <p:nvPr/>
              </p:nvSpPr>
              <p:spPr bwMode="auto">
                <a:xfrm>
                  <a:off x="1056" y="3569"/>
                  <a:ext cx="110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86-93%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578" name="Rectangle 268"/>
                <p:cNvSpPr>
                  <a:spLocks noChangeArrowheads="1"/>
                </p:cNvSpPr>
                <p:nvPr/>
              </p:nvSpPr>
              <p:spPr bwMode="auto">
                <a:xfrm>
                  <a:off x="1013" y="3569"/>
                  <a:ext cx="119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29" name="Group 269"/>
              <p:cNvGrpSpPr>
                <a:grpSpLocks/>
              </p:cNvGrpSpPr>
              <p:nvPr/>
            </p:nvGrpSpPr>
            <p:grpSpPr bwMode="auto">
              <a:xfrm>
                <a:off x="0" y="4087"/>
                <a:ext cx="1013" cy="403"/>
                <a:chOff x="0" y="4087"/>
                <a:chExt cx="1013" cy="403"/>
              </a:xfrm>
            </p:grpSpPr>
            <p:sp>
              <p:nvSpPr>
                <p:cNvPr id="21575" name="Rectangle 270"/>
                <p:cNvSpPr>
                  <a:spLocks noChangeArrowheads="1"/>
                </p:cNvSpPr>
                <p:nvPr/>
              </p:nvSpPr>
              <p:spPr bwMode="auto">
                <a:xfrm>
                  <a:off x="43" y="4087"/>
                  <a:ext cx="92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449263" algn="r"/>
                      <a:tab pos="2636838" algn="ctr"/>
                      <a:tab pos="5273675" algn="r"/>
                    </a:tabLst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черная ножка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>
                    <a:tabLst>
                      <a:tab pos="449263" algn="r"/>
                      <a:tab pos="2636838" algn="ctr"/>
                      <a:tab pos="5273675" algn="r"/>
                    </a:tabLst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576" name="Rectangle 271"/>
                <p:cNvSpPr>
                  <a:spLocks noChangeArrowheads="1"/>
                </p:cNvSpPr>
                <p:nvPr/>
              </p:nvSpPr>
              <p:spPr bwMode="auto">
                <a:xfrm>
                  <a:off x="0" y="4087"/>
                  <a:ext cx="101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30" name="Group 272"/>
              <p:cNvGrpSpPr>
                <a:grpSpLocks/>
              </p:cNvGrpSpPr>
              <p:nvPr/>
            </p:nvGrpSpPr>
            <p:grpSpPr bwMode="auto">
              <a:xfrm>
                <a:off x="1013" y="4087"/>
                <a:ext cx="1195" cy="403"/>
                <a:chOff x="1013" y="4087"/>
                <a:chExt cx="1195" cy="403"/>
              </a:xfrm>
            </p:grpSpPr>
            <p:sp>
              <p:nvSpPr>
                <p:cNvPr id="21573" name="Rectangle 273"/>
                <p:cNvSpPr>
                  <a:spLocks noChangeArrowheads="1"/>
                </p:cNvSpPr>
                <p:nvPr/>
              </p:nvSpPr>
              <p:spPr bwMode="auto">
                <a:xfrm>
                  <a:off x="1056" y="4087"/>
                  <a:ext cx="110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50-68%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574" name="Rectangle 274"/>
                <p:cNvSpPr>
                  <a:spLocks noChangeArrowheads="1"/>
                </p:cNvSpPr>
                <p:nvPr/>
              </p:nvSpPr>
              <p:spPr bwMode="auto">
                <a:xfrm>
                  <a:off x="1013" y="4087"/>
                  <a:ext cx="119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31" name="Group 275"/>
              <p:cNvGrpSpPr>
                <a:grpSpLocks/>
              </p:cNvGrpSpPr>
              <p:nvPr/>
            </p:nvGrpSpPr>
            <p:grpSpPr bwMode="auto">
              <a:xfrm>
                <a:off x="0" y="4490"/>
                <a:ext cx="2968" cy="403"/>
                <a:chOff x="0" y="4490"/>
                <a:chExt cx="2968" cy="403"/>
              </a:xfrm>
            </p:grpSpPr>
            <p:sp>
              <p:nvSpPr>
                <p:cNvPr id="21571" name="Rectangle 276"/>
                <p:cNvSpPr>
                  <a:spLocks noChangeArrowheads="1"/>
                </p:cNvSpPr>
                <p:nvPr/>
              </p:nvSpPr>
              <p:spPr bwMode="auto">
                <a:xfrm>
                  <a:off x="43" y="4490"/>
                  <a:ext cx="288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00"/>
                      </a:solidFill>
                      <a:latin typeface="Arial" charset="0"/>
                    </a:rPr>
                    <a:t>Лук</a:t>
                  </a: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572" name="Rectangle 277"/>
                <p:cNvSpPr>
                  <a:spLocks noChangeArrowheads="1"/>
                </p:cNvSpPr>
                <p:nvPr/>
              </p:nvSpPr>
              <p:spPr bwMode="auto">
                <a:xfrm>
                  <a:off x="0" y="4490"/>
                  <a:ext cx="296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32" name="Group 278"/>
              <p:cNvGrpSpPr>
                <a:grpSpLocks/>
              </p:cNvGrpSpPr>
              <p:nvPr/>
            </p:nvGrpSpPr>
            <p:grpSpPr bwMode="auto">
              <a:xfrm>
                <a:off x="0" y="4893"/>
                <a:ext cx="1013" cy="518"/>
                <a:chOff x="0" y="4893"/>
                <a:chExt cx="1013" cy="518"/>
              </a:xfrm>
            </p:grpSpPr>
            <p:sp>
              <p:nvSpPr>
                <p:cNvPr id="21569" name="Rectangle 279"/>
                <p:cNvSpPr>
                  <a:spLocks noChangeArrowheads="1"/>
                </p:cNvSpPr>
                <p:nvPr/>
              </p:nvSpPr>
              <p:spPr bwMode="auto">
                <a:xfrm>
                  <a:off x="43" y="4893"/>
                  <a:ext cx="927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449263" algn="r"/>
                      <a:tab pos="2636838" algn="ctr"/>
                      <a:tab pos="5273675" algn="r"/>
                    </a:tabLst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белая гниль донца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>
                    <a:tabLst>
                      <a:tab pos="449263" algn="r"/>
                      <a:tab pos="2636838" algn="ctr"/>
                      <a:tab pos="5273675" algn="r"/>
                    </a:tabLst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570" name="Rectangle 280"/>
                <p:cNvSpPr>
                  <a:spLocks noChangeArrowheads="1"/>
                </p:cNvSpPr>
                <p:nvPr/>
              </p:nvSpPr>
              <p:spPr bwMode="auto">
                <a:xfrm>
                  <a:off x="0" y="4893"/>
                  <a:ext cx="101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33" name="Group 281"/>
              <p:cNvGrpSpPr>
                <a:grpSpLocks/>
              </p:cNvGrpSpPr>
              <p:nvPr/>
            </p:nvGrpSpPr>
            <p:grpSpPr bwMode="auto">
              <a:xfrm>
                <a:off x="1013" y="4893"/>
                <a:ext cx="1195" cy="518"/>
                <a:chOff x="1013" y="4893"/>
                <a:chExt cx="1195" cy="518"/>
              </a:xfrm>
            </p:grpSpPr>
            <p:sp>
              <p:nvSpPr>
                <p:cNvPr id="21567" name="Rectangle 282"/>
                <p:cNvSpPr>
                  <a:spLocks noChangeArrowheads="1"/>
                </p:cNvSpPr>
                <p:nvPr/>
              </p:nvSpPr>
              <p:spPr bwMode="auto">
                <a:xfrm>
                  <a:off x="1056" y="4893"/>
                  <a:ext cx="110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65-73%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568" name="Rectangle 283"/>
                <p:cNvSpPr>
                  <a:spLocks noChangeArrowheads="1"/>
                </p:cNvSpPr>
                <p:nvPr/>
              </p:nvSpPr>
              <p:spPr bwMode="auto">
                <a:xfrm>
                  <a:off x="1013" y="4893"/>
                  <a:ext cx="119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34" name="Group 284"/>
              <p:cNvGrpSpPr>
                <a:grpSpLocks/>
              </p:cNvGrpSpPr>
              <p:nvPr/>
            </p:nvGrpSpPr>
            <p:grpSpPr bwMode="auto">
              <a:xfrm>
                <a:off x="2208" y="4893"/>
                <a:ext cx="760" cy="921"/>
                <a:chOff x="2208" y="4893"/>
                <a:chExt cx="760" cy="921"/>
              </a:xfrm>
            </p:grpSpPr>
            <p:sp>
              <p:nvSpPr>
                <p:cNvPr id="21565" name="Rectangle 285"/>
                <p:cNvSpPr>
                  <a:spLocks noChangeArrowheads="1"/>
                </p:cNvSpPr>
                <p:nvPr/>
              </p:nvSpPr>
              <p:spPr bwMode="auto">
                <a:xfrm>
                  <a:off x="2251" y="4893"/>
                  <a:ext cx="674" cy="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5-8 %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566" name="Rectangle 286"/>
                <p:cNvSpPr>
                  <a:spLocks noChangeArrowheads="1"/>
                </p:cNvSpPr>
                <p:nvPr/>
              </p:nvSpPr>
              <p:spPr bwMode="auto">
                <a:xfrm>
                  <a:off x="2208" y="4893"/>
                  <a:ext cx="760" cy="9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35" name="Group 287"/>
              <p:cNvGrpSpPr>
                <a:grpSpLocks/>
              </p:cNvGrpSpPr>
              <p:nvPr/>
            </p:nvGrpSpPr>
            <p:grpSpPr bwMode="auto">
              <a:xfrm>
                <a:off x="0" y="5411"/>
                <a:ext cx="1013" cy="403"/>
                <a:chOff x="0" y="5411"/>
                <a:chExt cx="1013" cy="403"/>
              </a:xfrm>
            </p:grpSpPr>
            <p:sp>
              <p:nvSpPr>
                <p:cNvPr id="21563" name="Rectangle 288"/>
                <p:cNvSpPr>
                  <a:spLocks noChangeArrowheads="1"/>
                </p:cNvSpPr>
                <p:nvPr/>
              </p:nvSpPr>
              <p:spPr bwMode="auto">
                <a:xfrm>
                  <a:off x="43" y="5411"/>
                  <a:ext cx="92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449263" algn="r"/>
                      <a:tab pos="2636838" algn="ctr"/>
                      <a:tab pos="5273675" algn="r"/>
                    </a:tabLst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пероноспороз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>
                    <a:tabLst>
                      <a:tab pos="449263" algn="r"/>
                      <a:tab pos="2636838" algn="ctr"/>
                      <a:tab pos="5273675" algn="r"/>
                    </a:tabLst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564" name="Rectangle 289"/>
                <p:cNvSpPr>
                  <a:spLocks noChangeArrowheads="1"/>
                </p:cNvSpPr>
                <p:nvPr/>
              </p:nvSpPr>
              <p:spPr bwMode="auto">
                <a:xfrm>
                  <a:off x="0" y="5411"/>
                  <a:ext cx="101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36" name="Group 290"/>
              <p:cNvGrpSpPr>
                <a:grpSpLocks/>
              </p:cNvGrpSpPr>
              <p:nvPr/>
            </p:nvGrpSpPr>
            <p:grpSpPr bwMode="auto">
              <a:xfrm>
                <a:off x="1013" y="5411"/>
                <a:ext cx="1195" cy="403"/>
                <a:chOff x="1013" y="5411"/>
                <a:chExt cx="1195" cy="403"/>
              </a:xfrm>
            </p:grpSpPr>
            <p:sp>
              <p:nvSpPr>
                <p:cNvPr id="21561" name="Rectangle 291"/>
                <p:cNvSpPr>
                  <a:spLocks noChangeArrowheads="1"/>
                </p:cNvSpPr>
                <p:nvPr/>
              </p:nvSpPr>
              <p:spPr bwMode="auto">
                <a:xfrm>
                  <a:off x="1056" y="5411"/>
                  <a:ext cx="110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58-64%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562" name="Rectangle 292"/>
                <p:cNvSpPr>
                  <a:spLocks noChangeArrowheads="1"/>
                </p:cNvSpPr>
                <p:nvPr/>
              </p:nvSpPr>
              <p:spPr bwMode="auto">
                <a:xfrm>
                  <a:off x="1013" y="5411"/>
                  <a:ext cx="119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37" name="Group 293"/>
              <p:cNvGrpSpPr>
                <a:grpSpLocks/>
              </p:cNvGrpSpPr>
              <p:nvPr/>
            </p:nvGrpSpPr>
            <p:grpSpPr bwMode="auto">
              <a:xfrm>
                <a:off x="0" y="5814"/>
                <a:ext cx="2968" cy="403"/>
                <a:chOff x="0" y="5814"/>
                <a:chExt cx="2968" cy="403"/>
              </a:xfrm>
            </p:grpSpPr>
            <p:sp>
              <p:nvSpPr>
                <p:cNvPr id="21559" name="Rectangle 294"/>
                <p:cNvSpPr>
                  <a:spLocks noChangeArrowheads="1"/>
                </p:cNvSpPr>
                <p:nvPr/>
              </p:nvSpPr>
              <p:spPr bwMode="auto">
                <a:xfrm>
                  <a:off x="43" y="5814"/>
                  <a:ext cx="288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00"/>
                      </a:solidFill>
                      <a:latin typeface="Arial" charset="0"/>
                    </a:rPr>
                    <a:t>Капуста</a:t>
                  </a: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560" name="Rectangle 295"/>
                <p:cNvSpPr>
                  <a:spLocks noChangeArrowheads="1"/>
                </p:cNvSpPr>
                <p:nvPr/>
              </p:nvSpPr>
              <p:spPr bwMode="auto">
                <a:xfrm>
                  <a:off x="0" y="5814"/>
                  <a:ext cx="296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38" name="Group 296"/>
              <p:cNvGrpSpPr>
                <a:grpSpLocks/>
              </p:cNvGrpSpPr>
              <p:nvPr/>
            </p:nvGrpSpPr>
            <p:grpSpPr bwMode="auto">
              <a:xfrm>
                <a:off x="0" y="6217"/>
                <a:ext cx="1013" cy="403"/>
                <a:chOff x="0" y="6217"/>
                <a:chExt cx="1013" cy="403"/>
              </a:xfrm>
            </p:grpSpPr>
            <p:sp>
              <p:nvSpPr>
                <p:cNvPr id="21557" name="Rectangle 297"/>
                <p:cNvSpPr>
                  <a:spLocks noChangeArrowheads="1"/>
                </p:cNvSpPr>
                <p:nvPr/>
              </p:nvSpPr>
              <p:spPr bwMode="auto">
                <a:xfrm>
                  <a:off x="43" y="6217"/>
                  <a:ext cx="92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449263" algn="r"/>
                      <a:tab pos="2636838" algn="ctr"/>
                      <a:tab pos="5273675" algn="r"/>
                    </a:tabLst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чёрная ножка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>
                    <a:tabLst>
                      <a:tab pos="449263" algn="r"/>
                      <a:tab pos="2636838" algn="ctr"/>
                      <a:tab pos="5273675" algn="r"/>
                    </a:tabLst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558" name="Rectangle 298"/>
                <p:cNvSpPr>
                  <a:spLocks noChangeArrowheads="1"/>
                </p:cNvSpPr>
                <p:nvPr/>
              </p:nvSpPr>
              <p:spPr bwMode="auto">
                <a:xfrm>
                  <a:off x="0" y="6217"/>
                  <a:ext cx="101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39" name="Group 299"/>
              <p:cNvGrpSpPr>
                <a:grpSpLocks/>
              </p:cNvGrpSpPr>
              <p:nvPr/>
            </p:nvGrpSpPr>
            <p:grpSpPr bwMode="auto">
              <a:xfrm>
                <a:off x="1013" y="6217"/>
                <a:ext cx="1195" cy="403"/>
                <a:chOff x="1013" y="6217"/>
                <a:chExt cx="1195" cy="403"/>
              </a:xfrm>
            </p:grpSpPr>
            <p:sp>
              <p:nvSpPr>
                <p:cNvPr id="21555" name="Rectangle 300"/>
                <p:cNvSpPr>
                  <a:spLocks noChangeArrowheads="1"/>
                </p:cNvSpPr>
                <p:nvPr/>
              </p:nvSpPr>
              <p:spPr bwMode="auto">
                <a:xfrm>
                  <a:off x="1056" y="6217"/>
                  <a:ext cx="110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68-72%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556" name="Rectangle 301"/>
                <p:cNvSpPr>
                  <a:spLocks noChangeArrowheads="1"/>
                </p:cNvSpPr>
                <p:nvPr/>
              </p:nvSpPr>
              <p:spPr bwMode="auto">
                <a:xfrm>
                  <a:off x="1013" y="6217"/>
                  <a:ext cx="119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40" name="Group 302"/>
              <p:cNvGrpSpPr>
                <a:grpSpLocks/>
              </p:cNvGrpSpPr>
              <p:nvPr/>
            </p:nvGrpSpPr>
            <p:grpSpPr bwMode="auto">
              <a:xfrm>
                <a:off x="2208" y="6217"/>
                <a:ext cx="760" cy="1439"/>
                <a:chOff x="2208" y="6217"/>
                <a:chExt cx="760" cy="1439"/>
              </a:xfrm>
            </p:grpSpPr>
            <p:sp>
              <p:nvSpPr>
                <p:cNvPr id="21553" name="Rectangle 303"/>
                <p:cNvSpPr>
                  <a:spLocks noChangeArrowheads="1"/>
                </p:cNvSpPr>
                <p:nvPr/>
              </p:nvSpPr>
              <p:spPr bwMode="auto">
                <a:xfrm>
                  <a:off x="2251" y="6217"/>
                  <a:ext cx="674" cy="1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 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 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5-8 т/га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554" name="Rectangle 304"/>
                <p:cNvSpPr>
                  <a:spLocks noChangeArrowheads="1"/>
                </p:cNvSpPr>
                <p:nvPr/>
              </p:nvSpPr>
              <p:spPr bwMode="auto">
                <a:xfrm>
                  <a:off x="2208" y="6217"/>
                  <a:ext cx="760" cy="143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41" name="Group 305"/>
              <p:cNvGrpSpPr>
                <a:grpSpLocks/>
              </p:cNvGrpSpPr>
              <p:nvPr/>
            </p:nvGrpSpPr>
            <p:grpSpPr bwMode="auto">
              <a:xfrm>
                <a:off x="0" y="6620"/>
                <a:ext cx="1013" cy="518"/>
                <a:chOff x="0" y="6620"/>
                <a:chExt cx="1013" cy="518"/>
              </a:xfrm>
            </p:grpSpPr>
            <p:sp>
              <p:nvSpPr>
                <p:cNvPr id="21551" name="Rectangle 306"/>
                <p:cNvSpPr>
                  <a:spLocks noChangeArrowheads="1"/>
                </p:cNvSpPr>
                <p:nvPr/>
              </p:nvSpPr>
              <p:spPr bwMode="auto">
                <a:xfrm>
                  <a:off x="43" y="6620"/>
                  <a:ext cx="927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449263" algn="r"/>
                      <a:tab pos="2636838" algn="ctr"/>
                      <a:tab pos="5273675" algn="r"/>
                    </a:tabLst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сосудистый бактериоз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>
                    <a:tabLst>
                      <a:tab pos="449263" algn="r"/>
                      <a:tab pos="2636838" algn="ctr"/>
                      <a:tab pos="5273675" algn="r"/>
                    </a:tabLst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552" name="Rectangle 307"/>
                <p:cNvSpPr>
                  <a:spLocks noChangeArrowheads="1"/>
                </p:cNvSpPr>
                <p:nvPr/>
              </p:nvSpPr>
              <p:spPr bwMode="auto">
                <a:xfrm>
                  <a:off x="0" y="6620"/>
                  <a:ext cx="101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42" name="Group 308"/>
              <p:cNvGrpSpPr>
                <a:grpSpLocks/>
              </p:cNvGrpSpPr>
              <p:nvPr/>
            </p:nvGrpSpPr>
            <p:grpSpPr bwMode="auto">
              <a:xfrm>
                <a:off x="1013" y="6620"/>
                <a:ext cx="1195" cy="518"/>
                <a:chOff x="1013" y="6620"/>
                <a:chExt cx="1195" cy="518"/>
              </a:xfrm>
            </p:grpSpPr>
            <p:sp>
              <p:nvSpPr>
                <p:cNvPr id="21549" name="Rectangle 309"/>
                <p:cNvSpPr>
                  <a:spLocks noChangeArrowheads="1"/>
                </p:cNvSpPr>
                <p:nvPr/>
              </p:nvSpPr>
              <p:spPr bwMode="auto">
                <a:xfrm>
                  <a:off x="1056" y="6620"/>
                  <a:ext cx="110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58-65%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550" name="Rectangle 310"/>
                <p:cNvSpPr>
                  <a:spLocks noChangeArrowheads="1"/>
                </p:cNvSpPr>
                <p:nvPr/>
              </p:nvSpPr>
              <p:spPr bwMode="auto">
                <a:xfrm>
                  <a:off x="1013" y="6620"/>
                  <a:ext cx="119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43" name="Group 311"/>
              <p:cNvGrpSpPr>
                <a:grpSpLocks/>
              </p:cNvGrpSpPr>
              <p:nvPr/>
            </p:nvGrpSpPr>
            <p:grpSpPr bwMode="auto">
              <a:xfrm>
                <a:off x="0" y="7138"/>
                <a:ext cx="1013" cy="518"/>
                <a:chOff x="0" y="7138"/>
                <a:chExt cx="1013" cy="518"/>
              </a:xfrm>
            </p:grpSpPr>
            <p:sp>
              <p:nvSpPr>
                <p:cNvPr id="21547" name="Rectangle 312"/>
                <p:cNvSpPr>
                  <a:spLocks noChangeArrowheads="1"/>
                </p:cNvSpPr>
                <p:nvPr/>
              </p:nvSpPr>
              <p:spPr bwMode="auto">
                <a:xfrm>
                  <a:off x="43" y="7138"/>
                  <a:ext cx="927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449263" algn="r"/>
                      <a:tab pos="2636838" algn="ctr"/>
                      <a:tab pos="5273675" algn="r"/>
                    </a:tabLst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фузариозное увядание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>
                    <a:tabLst>
                      <a:tab pos="449263" algn="r"/>
                      <a:tab pos="2636838" algn="ctr"/>
                      <a:tab pos="5273675" algn="r"/>
                    </a:tabLst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548" name="Rectangle 313"/>
                <p:cNvSpPr>
                  <a:spLocks noChangeArrowheads="1"/>
                </p:cNvSpPr>
                <p:nvPr/>
              </p:nvSpPr>
              <p:spPr bwMode="auto">
                <a:xfrm>
                  <a:off x="0" y="7138"/>
                  <a:ext cx="101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44" name="Group 314"/>
              <p:cNvGrpSpPr>
                <a:grpSpLocks/>
              </p:cNvGrpSpPr>
              <p:nvPr/>
            </p:nvGrpSpPr>
            <p:grpSpPr bwMode="auto">
              <a:xfrm>
                <a:off x="1013" y="7138"/>
                <a:ext cx="1195" cy="518"/>
                <a:chOff x="1013" y="7138"/>
                <a:chExt cx="1195" cy="518"/>
              </a:xfrm>
            </p:grpSpPr>
            <p:sp>
              <p:nvSpPr>
                <p:cNvPr id="21545" name="Rectangle 315"/>
                <p:cNvSpPr>
                  <a:spLocks noChangeArrowheads="1"/>
                </p:cNvSpPr>
                <p:nvPr/>
              </p:nvSpPr>
              <p:spPr bwMode="auto">
                <a:xfrm>
                  <a:off x="1056" y="7138"/>
                  <a:ext cx="110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65-70%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546" name="Rectangle 316"/>
                <p:cNvSpPr>
                  <a:spLocks noChangeArrowheads="1"/>
                </p:cNvSpPr>
                <p:nvPr/>
              </p:nvSpPr>
              <p:spPr bwMode="auto">
                <a:xfrm>
                  <a:off x="1013" y="7138"/>
                  <a:ext cx="119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1509" name="Rectangle 317"/>
            <p:cNvSpPr>
              <a:spLocks noChangeArrowheads="1"/>
            </p:cNvSpPr>
            <p:nvPr/>
          </p:nvSpPr>
          <p:spPr bwMode="auto">
            <a:xfrm>
              <a:off x="-3" y="-3"/>
              <a:ext cx="2974" cy="7662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Технические культуры</a:t>
            </a:r>
          </a:p>
        </p:txBody>
      </p:sp>
      <p:pic>
        <p:nvPicPr>
          <p:cNvPr id="22531" name="Picture 5" descr="C:\Documents and Settings\stupar\Мои документы\технич.jpg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861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6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Технические культуры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610600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Биологическая и хозяйственная эффективность</a:t>
            </a:r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 биофунгицида </a:t>
            </a:r>
            <a:r>
              <a:rPr lang="ru-RU" sz="2000" b="1" i="1">
                <a:solidFill>
                  <a:schemeClr val="accent2"/>
                </a:solidFill>
                <a:latin typeface="Arial" charset="0"/>
              </a:rPr>
              <a:t>Псевдобактерин</a:t>
            </a:r>
            <a:r>
              <a:rPr lang="ru-RU" sz="2000" b="1" baseline="3000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®</a:t>
            </a:r>
            <a:r>
              <a:rPr lang="ru-RU" sz="2000" b="1" i="1">
                <a:solidFill>
                  <a:schemeClr val="accent2"/>
                </a:solidFill>
                <a:latin typeface="Arial" charset="0"/>
              </a:rPr>
              <a:t>-2</a:t>
            </a:r>
            <a:r>
              <a:rPr lang="ru-RU" sz="2000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на технических культурах</a:t>
            </a:r>
          </a:p>
        </p:txBody>
      </p:sp>
      <p:grpSp>
        <p:nvGrpSpPr>
          <p:cNvPr id="23555" name="Group 359"/>
          <p:cNvGrpSpPr>
            <a:grpSpLocks/>
          </p:cNvGrpSpPr>
          <p:nvPr/>
        </p:nvGrpSpPr>
        <p:grpSpPr bwMode="auto">
          <a:xfrm>
            <a:off x="304800" y="1371600"/>
            <a:ext cx="8534400" cy="5257800"/>
            <a:chOff x="-3" y="-3"/>
            <a:chExt cx="4212" cy="5474"/>
          </a:xfrm>
        </p:grpSpPr>
        <p:grpSp>
          <p:nvGrpSpPr>
            <p:cNvPr id="23556" name="Group 357"/>
            <p:cNvGrpSpPr>
              <a:grpSpLocks/>
            </p:cNvGrpSpPr>
            <p:nvPr/>
          </p:nvGrpSpPr>
          <p:grpSpPr bwMode="auto">
            <a:xfrm>
              <a:off x="0" y="0"/>
              <a:ext cx="4206" cy="5468"/>
              <a:chOff x="0" y="0"/>
              <a:chExt cx="4206" cy="5468"/>
            </a:xfrm>
          </p:grpSpPr>
          <p:grpSp>
            <p:nvGrpSpPr>
              <p:cNvPr id="23558" name="Group 304"/>
              <p:cNvGrpSpPr>
                <a:grpSpLocks/>
              </p:cNvGrpSpPr>
              <p:nvPr/>
            </p:nvGrpSpPr>
            <p:grpSpPr bwMode="auto">
              <a:xfrm>
                <a:off x="0" y="0"/>
                <a:ext cx="1145" cy="518"/>
                <a:chOff x="0" y="0"/>
                <a:chExt cx="1145" cy="518"/>
              </a:xfrm>
            </p:grpSpPr>
            <p:sp>
              <p:nvSpPr>
                <p:cNvPr id="23637" name="Rectangle 27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05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Заболевание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0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638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4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59" name="Group 306"/>
              <p:cNvGrpSpPr>
                <a:grpSpLocks/>
              </p:cNvGrpSpPr>
              <p:nvPr/>
            </p:nvGrpSpPr>
            <p:grpSpPr bwMode="auto">
              <a:xfrm>
                <a:off x="1145" y="0"/>
                <a:ext cx="1114" cy="518"/>
                <a:chOff x="1145" y="0"/>
                <a:chExt cx="1114" cy="518"/>
              </a:xfrm>
            </p:grpSpPr>
            <p:sp>
              <p:nvSpPr>
                <p:cNvPr id="23635" name="Rectangle 277"/>
                <p:cNvSpPr>
                  <a:spLocks noChangeArrowheads="1"/>
                </p:cNvSpPr>
                <p:nvPr/>
              </p:nvSpPr>
              <p:spPr bwMode="auto">
                <a:xfrm>
                  <a:off x="1188" y="0"/>
                  <a:ext cx="102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Биологическая эффективность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0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636" name="Rectangle 305"/>
                <p:cNvSpPr>
                  <a:spLocks noChangeArrowheads="1"/>
                </p:cNvSpPr>
                <p:nvPr/>
              </p:nvSpPr>
              <p:spPr bwMode="auto">
                <a:xfrm>
                  <a:off x="1145" y="0"/>
                  <a:ext cx="111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60" name="Group 308"/>
              <p:cNvGrpSpPr>
                <a:grpSpLocks/>
              </p:cNvGrpSpPr>
              <p:nvPr/>
            </p:nvGrpSpPr>
            <p:grpSpPr bwMode="auto">
              <a:xfrm>
                <a:off x="2259" y="0"/>
                <a:ext cx="619" cy="518"/>
                <a:chOff x="2259" y="0"/>
                <a:chExt cx="619" cy="518"/>
              </a:xfrm>
            </p:grpSpPr>
            <p:sp>
              <p:nvSpPr>
                <p:cNvPr id="23633" name="Rectangle 278"/>
                <p:cNvSpPr>
                  <a:spLocks noChangeArrowheads="1"/>
                </p:cNvSpPr>
                <p:nvPr/>
              </p:nvSpPr>
              <p:spPr bwMode="auto">
                <a:xfrm>
                  <a:off x="2302" y="0"/>
                  <a:ext cx="53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Прибавка урожая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0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634" name="Rectangle 307"/>
                <p:cNvSpPr>
                  <a:spLocks noChangeArrowheads="1"/>
                </p:cNvSpPr>
                <p:nvPr/>
              </p:nvSpPr>
              <p:spPr bwMode="auto">
                <a:xfrm>
                  <a:off x="2259" y="0"/>
                  <a:ext cx="61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61" name="Group 310"/>
              <p:cNvGrpSpPr>
                <a:grpSpLocks/>
              </p:cNvGrpSpPr>
              <p:nvPr/>
            </p:nvGrpSpPr>
            <p:grpSpPr bwMode="auto">
              <a:xfrm>
                <a:off x="2878" y="0"/>
                <a:ext cx="1328" cy="1839"/>
                <a:chOff x="2878" y="0"/>
                <a:chExt cx="1328" cy="1839"/>
              </a:xfrm>
            </p:grpSpPr>
            <p:sp>
              <p:nvSpPr>
                <p:cNvPr id="23631" name="Rectangle 279"/>
                <p:cNvSpPr>
                  <a:spLocks noChangeArrowheads="1"/>
                </p:cNvSpPr>
                <p:nvPr/>
              </p:nvSpPr>
              <p:spPr bwMode="auto">
                <a:xfrm>
                  <a:off x="2921" y="0"/>
                  <a:ext cx="1242" cy="18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1" dirty="0">
                      <a:solidFill>
                        <a:srgbClr val="FFFFFF"/>
                      </a:solidFill>
                      <a:latin typeface="Arial" charset="0"/>
                    </a:rPr>
                    <a:t>Качество </a:t>
                  </a:r>
                  <a:r>
                    <a:rPr lang="ru-RU" sz="1400" b="1" dirty="0" smtClean="0">
                      <a:solidFill>
                        <a:srgbClr val="FFFFFF"/>
                      </a:solidFill>
                      <a:latin typeface="Arial" charset="0"/>
                    </a:rPr>
                    <a:t>урожая</a:t>
                  </a:r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80000"/>
                    </a:lnSpc>
                  </a:pPr>
                  <a:endParaRPr lang="ru-RU" sz="1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80000"/>
                    </a:lnSpc>
                  </a:pPr>
                  <a:endParaRPr lang="ru-RU" sz="1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80000"/>
                    </a:lnSpc>
                  </a:pPr>
                  <a:endParaRPr lang="ru-RU" sz="1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80000"/>
                    </a:lnSpc>
                  </a:pPr>
                  <a:endParaRPr lang="ru-RU" sz="1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80000"/>
                    </a:lnSpc>
                  </a:pPr>
                  <a:r>
                    <a:rPr lang="ru-RU" sz="1400" b="1" dirty="0" smtClean="0">
                      <a:latin typeface="Arial" pitchFamily="34" charset="0"/>
                      <a:cs typeface="Arial" pitchFamily="34" charset="0"/>
                    </a:rPr>
                    <a:t>Увеличение срока хранения</a:t>
                  </a:r>
                </a:p>
                <a:p>
                  <a:pPr algn="ctr">
                    <a:lnSpc>
                      <a:spcPct val="80000"/>
                    </a:lnSpc>
                  </a:pPr>
                  <a:endParaRPr lang="ru-RU" sz="1400" b="1" dirty="0" smtClean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  <a:p>
                  <a:pPr algn="ctr" eaLnBrk="0" hangingPunct="0">
                    <a:lnSpc>
                      <a:spcPct val="80000"/>
                    </a:lnSpc>
                  </a:pPr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632" name="Rectangle 309"/>
                <p:cNvSpPr>
                  <a:spLocks noChangeArrowheads="1"/>
                </p:cNvSpPr>
                <p:nvPr/>
              </p:nvSpPr>
              <p:spPr bwMode="auto">
                <a:xfrm>
                  <a:off x="2878" y="0"/>
                  <a:ext cx="132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62" name="Group 312"/>
              <p:cNvGrpSpPr>
                <a:grpSpLocks/>
              </p:cNvGrpSpPr>
              <p:nvPr/>
            </p:nvGrpSpPr>
            <p:grpSpPr bwMode="auto">
              <a:xfrm>
                <a:off x="0" y="518"/>
                <a:ext cx="4206" cy="403"/>
                <a:chOff x="0" y="518"/>
                <a:chExt cx="4206" cy="403"/>
              </a:xfrm>
            </p:grpSpPr>
            <p:sp>
              <p:nvSpPr>
                <p:cNvPr id="23629" name="Rectangle 280"/>
                <p:cNvSpPr>
                  <a:spLocks noChangeArrowheads="1"/>
                </p:cNvSpPr>
                <p:nvPr/>
              </p:nvSpPr>
              <p:spPr bwMode="auto">
                <a:xfrm>
                  <a:off x="43" y="518"/>
                  <a:ext cx="412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1">
                      <a:solidFill>
                        <a:srgbClr val="FFFF00"/>
                      </a:solidFill>
                      <a:latin typeface="Arial" charset="0"/>
                    </a:rPr>
                    <a:t>Картофель</a:t>
                  </a:r>
                </a:p>
              </p:txBody>
            </p:sp>
            <p:sp>
              <p:nvSpPr>
                <p:cNvPr id="23630" name="Rectangle 311"/>
                <p:cNvSpPr>
                  <a:spLocks noChangeArrowheads="1"/>
                </p:cNvSpPr>
                <p:nvPr/>
              </p:nvSpPr>
              <p:spPr bwMode="auto">
                <a:xfrm>
                  <a:off x="0" y="518"/>
                  <a:ext cx="420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63" name="Group 314"/>
              <p:cNvGrpSpPr>
                <a:grpSpLocks/>
              </p:cNvGrpSpPr>
              <p:nvPr/>
            </p:nvGrpSpPr>
            <p:grpSpPr bwMode="auto">
              <a:xfrm>
                <a:off x="0" y="921"/>
                <a:ext cx="1145" cy="403"/>
                <a:chOff x="0" y="921"/>
                <a:chExt cx="1145" cy="403"/>
              </a:xfrm>
            </p:grpSpPr>
            <p:sp>
              <p:nvSpPr>
                <p:cNvPr id="23627" name="Rectangle 281"/>
                <p:cNvSpPr>
                  <a:spLocks noChangeArrowheads="1"/>
                </p:cNvSpPr>
                <p:nvPr/>
              </p:nvSpPr>
              <p:spPr bwMode="auto">
                <a:xfrm>
                  <a:off x="43" y="921"/>
                  <a:ext cx="105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фитофтороз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0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628" name="Rectangle 313"/>
                <p:cNvSpPr>
                  <a:spLocks noChangeArrowheads="1"/>
                </p:cNvSpPr>
                <p:nvPr/>
              </p:nvSpPr>
              <p:spPr bwMode="auto">
                <a:xfrm>
                  <a:off x="0" y="921"/>
                  <a:ext cx="114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64" name="Group 316"/>
              <p:cNvGrpSpPr>
                <a:grpSpLocks/>
              </p:cNvGrpSpPr>
              <p:nvPr/>
            </p:nvGrpSpPr>
            <p:grpSpPr bwMode="auto">
              <a:xfrm>
                <a:off x="1145" y="921"/>
                <a:ext cx="1114" cy="403"/>
                <a:chOff x="1145" y="921"/>
                <a:chExt cx="1114" cy="403"/>
              </a:xfrm>
            </p:grpSpPr>
            <p:sp>
              <p:nvSpPr>
                <p:cNvPr id="23625" name="Rectangle 282"/>
                <p:cNvSpPr>
                  <a:spLocks noChangeArrowheads="1"/>
                </p:cNvSpPr>
                <p:nvPr/>
              </p:nvSpPr>
              <p:spPr bwMode="auto">
                <a:xfrm>
                  <a:off x="1188" y="921"/>
                  <a:ext cx="10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70-77%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0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626" name="Rectangle 315"/>
                <p:cNvSpPr>
                  <a:spLocks noChangeArrowheads="1"/>
                </p:cNvSpPr>
                <p:nvPr/>
              </p:nvSpPr>
              <p:spPr bwMode="auto">
                <a:xfrm>
                  <a:off x="1145" y="921"/>
                  <a:ext cx="11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65" name="Group 318"/>
              <p:cNvGrpSpPr>
                <a:grpSpLocks/>
              </p:cNvGrpSpPr>
              <p:nvPr/>
            </p:nvGrpSpPr>
            <p:grpSpPr bwMode="auto">
              <a:xfrm>
                <a:off x="2259" y="921"/>
                <a:ext cx="619" cy="2130"/>
                <a:chOff x="2259" y="921"/>
                <a:chExt cx="619" cy="2130"/>
              </a:xfrm>
            </p:grpSpPr>
            <p:sp>
              <p:nvSpPr>
                <p:cNvPr id="23623" name="Rectangle 283"/>
                <p:cNvSpPr>
                  <a:spLocks noChangeArrowheads="1"/>
                </p:cNvSpPr>
                <p:nvPr/>
              </p:nvSpPr>
              <p:spPr bwMode="auto">
                <a:xfrm>
                  <a:off x="2302" y="921"/>
                  <a:ext cx="533" cy="21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 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0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 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0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 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0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5-8 т/га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0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624" name="Rectangle 317"/>
                <p:cNvSpPr>
                  <a:spLocks noChangeArrowheads="1"/>
                </p:cNvSpPr>
                <p:nvPr/>
              </p:nvSpPr>
              <p:spPr bwMode="auto">
                <a:xfrm>
                  <a:off x="2259" y="921"/>
                  <a:ext cx="619" cy="213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66" name="Group 320"/>
              <p:cNvGrpSpPr>
                <a:grpSpLocks/>
              </p:cNvGrpSpPr>
              <p:nvPr/>
            </p:nvGrpSpPr>
            <p:grpSpPr bwMode="auto">
              <a:xfrm>
                <a:off x="2878" y="921"/>
                <a:ext cx="1328" cy="2130"/>
                <a:chOff x="2878" y="921"/>
                <a:chExt cx="1328" cy="2130"/>
              </a:xfrm>
            </p:grpSpPr>
            <p:sp>
              <p:nvSpPr>
                <p:cNvPr id="23621" name="Rectangle 284"/>
                <p:cNvSpPr>
                  <a:spLocks noChangeArrowheads="1"/>
                </p:cNvSpPr>
                <p:nvPr/>
              </p:nvSpPr>
              <p:spPr bwMode="auto">
                <a:xfrm>
                  <a:off x="2921" y="921"/>
                  <a:ext cx="1242" cy="21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>
                    <a:lnSpc>
                      <a:spcPct val="80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622" name="Rectangle 319"/>
                <p:cNvSpPr>
                  <a:spLocks noChangeArrowheads="1"/>
                </p:cNvSpPr>
                <p:nvPr/>
              </p:nvSpPr>
              <p:spPr bwMode="auto">
                <a:xfrm>
                  <a:off x="2878" y="921"/>
                  <a:ext cx="1328" cy="213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67" name="Group 322"/>
              <p:cNvGrpSpPr>
                <a:grpSpLocks/>
              </p:cNvGrpSpPr>
              <p:nvPr/>
            </p:nvGrpSpPr>
            <p:grpSpPr bwMode="auto">
              <a:xfrm>
                <a:off x="0" y="1324"/>
                <a:ext cx="1145" cy="403"/>
                <a:chOff x="0" y="1324"/>
                <a:chExt cx="1145" cy="403"/>
              </a:xfrm>
            </p:grpSpPr>
            <p:sp>
              <p:nvSpPr>
                <p:cNvPr id="23619" name="Rectangle 285"/>
                <p:cNvSpPr>
                  <a:spLocks noChangeArrowheads="1"/>
                </p:cNvSpPr>
                <p:nvPr/>
              </p:nvSpPr>
              <p:spPr bwMode="auto">
                <a:xfrm>
                  <a:off x="43" y="1324"/>
                  <a:ext cx="105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макроспориоз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0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620" name="Rectangle 321"/>
                <p:cNvSpPr>
                  <a:spLocks noChangeArrowheads="1"/>
                </p:cNvSpPr>
                <p:nvPr/>
              </p:nvSpPr>
              <p:spPr bwMode="auto">
                <a:xfrm>
                  <a:off x="0" y="1324"/>
                  <a:ext cx="114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68" name="Group 324"/>
              <p:cNvGrpSpPr>
                <a:grpSpLocks/>
              </p:cNvGrpSpPr>
              <p:nvPr/>
            </p:nvGrpSpPr>
            <p:grpSpPr bwMode="auto">
              <a:xfrm>
                <a:off x="1145" y="1324"/>
                <a:ext cx="1114" cy="403"/>
                <a:chOff x="1145" y="1324"/>
                <a:chExt cx="1114" cy="403"/>
              </a:xfrm>
            </p:grpSpPr>
            <p:sp>
              <p:nvSpPr>
                <p:cNvPr id="23617" name="Rectangle 286"/>
                <p:cNvSpPr>
                  <a:spLocks noChangeArrowheads="1"/>
                </p:cNvSpPr>
                <p:nvPr/>
              </p:nvSpPr>
              <p:spPr bwMode="auto">
                <a:xfrm>
                  <a:off x="1188" y="1324"/>
                  <a:ext cx="10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1" dirty="0">
                      <a:solidFill>
                        <a:srgbClr val="FFFFFF"/>
                      </a:solidFill>
                      <a:latin typeface="Arial" charset="0"/>
                    </a:rPr>
                    <a:t>80-87%</a:t>
                  </a:r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0000"/>
                    </a:lnSpc>
                  </a:pPr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618" name="Rectangle 323"/>
                <p:cNvSpPr>
                  <a:spLocks noChangeArrowheads="1"/>
                </p:cNvSpPr>
                <p:nvPr/>
              </p:nvSpPr>
              <p:spPr bwMode="auto">
                <a:xfrm>
                  <a:off x="1145" y="1324"/>
                  <a:ext cx="11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69" name="Group 326"/>
              <p:cNvGrpSpPr>
                <a:grpSpLocks/>
              </p:cNvGrpSpPr>
              <p:nvPr/>
            </p:nvGrpSpPr>
            <p:grpSpPr bwMode="auto">
              <a:xfrm>
                <a:off x="0" y="1727"/>
                <a:ext cx="1145" cy="518"/>
                <a:chOff x="0" y="1727"/>
                <a:chExt cx="1145" cy="518"/>
              </a:xfrm>
            </p:grpSpPr>
            <p:sp>
              <p:nvSpPr>
                <p:cNvPr id="23615" name="Rectangle 287"/>
                <p:cNvSpPr>
                  <a:spLocks noChangeArrowheads="1"/>
                </p:cNvSpPr>
                <p:nvPr/>
              </p:nvSpPr>
              <p:spPr bwMode="auto">
                <a:xfrm>
                  <a:off x="43" y="1727"/>
                  <a:ext cx="105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фузариозное увядание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0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616" name="Rectangle 325"/>
                <p:cNvSpPr>
                  <a:spLocks noChangeArrowheads="1"/>
                </p:cNvSpPr>
                <p:nvPr/>
              </p:nvSpPr>
              <p:spPr bwMode="auto">
                <a:xfrm>
                  <a:off x="0" y="1727"/>
                  <a:ext cx="114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70" name="Group 328"/>
              <p:cNvGrpSpPr>
                <a:grpSpLocks/>
              </p:cNvGrpSpPr>
              <p:nvPr/>
            </p:nvGrpSpPr>
            <p:grpSpPr bwMode="auto">
              <a:xfrm>
                <a:off x="1145" y="1727"/>
                <a:ext cx="1114" cy="518"/>
                <a:chOff x="1145" y="1727"/>
                <a:chExt cx="1114" cy="518"/>
              </a:xfrm>
            </p:grpSpPr>
            <p:sp>
              <p:nvSpPr>
                <p:cNvPr id="23613" name="Rectangle 288"/>
                <p:cNvSpPr>
                  <a:spLocks noChangeArrowheads="1"/>
                </p:cNvSpPr>
                <p:nvPr/>
              </p:nvSpPr>
              <p:spPr bwMode="auto">
                <a:xfrm>
                  <a:off x="1188" y="1727"/>
                  <a:ext cx="102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65-70%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0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614" name="Rectangle 327"/>
                <p:cNvSpPr>
                  <a:spLocks noChangeArrowheads="1"/>
                </p:cNvSpPr>
                <p:nvPr/>
              </p:nvSpPr>
              <p:spPr bwMode="auto">
                <a:xfrm>
                  <a:off x="1145" y="1727"/>
                  <a:ext cx="111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71" name="Group 330"/>
              <p:cNvGrpSpPr>
                <a:grpSpLocks/>
              </p:cNvGrpSpPr>
              <p:nvPr/>
            </p:nvGrpSpPr>
            <p:grpSpPr bwMode="auto">
              <a:xfrm>
                <a:off x="0" y="2245"/>
                <a:ext cx="1145" cy="403"/>
                <a:chOff x="0" y="2245"/>
                <a:chExt cx="1145" cy="403"/>
              </a:xfrm>
            </p:grpSpPr>
            <p:sp>
              <p:nvSpPr>
                <p:cNvPr id="23611" name="Rectangle 289"/>
                <p:cNvSpPr>
                  <a:spLocks noChangeArrowheads="1"/>
                </p:cNvSpPr>
                <p:nvPr/>
              </p:nvSpPr>
              <p:spPr bwMode="auto">
                <a:xfrm>
                  <a:off x="43" y="2245"/>
                  <a:ext cx="105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чёрная ножка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0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612" name="Rectangle 329"/>
                <p:cNvSpPr>
                  <a:spLocks noChangeArrowheads="1"/>
                </p:cNvSpPr>
                <p:nvPr/>
              </p:nvSpPr>
              <p:spPr bwMode="auto">
                <a:xfrm>
                  <a:off x="0" y="2245"/>
                  <a:ext cx="114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72" name="Group 332"/>
              <p:cNvGrpSpPr>
                <a:grpSpLocks/>
              </p:cNvGrpSpPr>
              <p:nvPr/>
            </p:nvGrpSpPr>
            <p:grpSpPr bwMode="auto">
              <a:xfrm>
                <a:off x="1145" y="2245"/>
                <a:ext cx="1114" cy="403"/>
                <a:chOff x="1145" y="2245"/>
                <a:chExt cx="1114" cy="403"/>
              </a:xfrm>
            </p:grpSpPr>
            <p:sp>
              <p:nvSpPr>
                <p:cNvPr id="23609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88" y="2245"/>
                  <a:ext cx="10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68-72%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0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610" name="Rectangle 331"/>
                <p:cNvSpPr>
                  <a:spLocks noChangeArrowheads="1"/>
                </p:cNvSpPr>
                <p:nvPr/>
              </p:nvSpPr>
              <p:spPr bwMode="auto">
                <a:xfrm>
                  <a:off x="1145" y="2245"/>
                  <a:ext cx="11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73" name="Group 334"/>
              <p:cNvGrpSpPr>
                <a:grpSpLocks/>
              </p:cNvGrpSpPr>
              <p:nvPr/>
            </p:nvGrpSpPr>
            <p:grpSpPr bwMode="auto">
              <a:xfrm>
                <a:off x="0" y="2648"/>
                <a:ext cx="1145" cy="403"/>
                <a:chOff x="0" y="2648"/>
                <a:chExt cx="1145" cy="403"/>
              </a:xfrm>
            </p:grpSpPr>
            <p:sp>
              <p:nvSpPr>
                <p:cNvPr id="23607" name="Rectangle 291"/>
                <p:cNvSpPr>
                  <a:spLocks noChangeArrowheads="1"/>
                </p:cNvSpPr>
                <p:nvPr/>
              </p:nvSpPr>
              <p:spPr bwMode="auto">
                <a:xfrm>
                  <a:off x="43" y="2648"/>
                  <a:ext cx="105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ризоктониоз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0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608" name="Rectangle 333"/>
                <p:cNvSpPr>
                  <a:spLocks noChangeArrowheads="1"/>
                </p:cNvSpPr>
                <p:nvPr/>
              </p:nvSpPr>
              <p:spPr bwMode="auto">
                <a:xfrm>
                  <a:off x="0" y="2648"/>
                  <a:ext cx="114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74" name="Group 336"/>
              <p:cNvGrpSpPr>
                <a:grpSpLocks/>
              </p:cNvGrpSpPr>
              <p:nvPr/>
            </p:nvGrpSpPr>
            <p:grpSpPr bwMode="auto">
              <a:xfrm>
                <a:off x="1145" y="2648"/>
                <a:ext cx="1114" cy="403"/>
                <a:chOff x="1145" y="2648"/>
                <a:chExt cx="1114" cy="403"/>
              </a:xfrm>
            </p:grpSpPr>
            <p:sp>
              <p:nvSpPr>
                <p:cNvPr id="23605" name="Rectangle 292"/>
                <p:cNvSpPr>
                  <a:spLocks noChangeArrowheads="1"/>
                </p:cNvSpPr>
                <p:nvPr/>
              </p:nvSpPr>
              <p:spPr bwMode="auto">
                <a:xfrm>
                  <a:off x="1188" y="2648"/>
                  <a:ext cx="10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65-72%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0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606" name="Rectangle 335"/>
                <p:cNvSpPr>
                  <a:spLocks noChangeArrowheads="1"/>
                </p:cNvSpPr>
                <p:nvPr/>
              </p:nvSpPr>
              <p:spPr bwMode="auto">
                <a:xfrm>
                  <a:off x="1145" y="2648"/>
                  <a:ext cx="11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75" name="Group 338"/>
              <p:cNvGrpSpPr>
                <a:grpSpLocks/>
              </p:cNvGrpSpPr>
              <p:nvPr/>
            </p:nvGrpSpPr>
            <p:grpSpPr bwMode="auto">
              <a:xfrm>
                <a:off x="0" y="3051"/>
                <a:ext cx="4206" cy="403"/>
                <a:chOff x="0" y="3051"/>
                <a:chExt cx="4206" cy="403"/>
              </a:xfrm>
            </p:grpSpPr>
            <p:sp>
              <p:nvSpPr>
                <p:cNvPr id="23603" name="Rectangle 293"/>
                <p:cNvSpPr>
                  <a:spLocks noChangeArrowheads="1"/>
                </p:cNvSpPr>
                <p:nvPr/>
              </p:nvSpPr>
              <p:spPr bwMode="auto">
                <a:xfrm>
                  <a:off x="43" y="3051"/>
                  <a:ext cx="412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1">
                      <a:solidFill>
                        <a:srgbClr val="FFFF00"/>
                      </a:solidFill>
                      <a:latin typeface="Arial" charset="0"/>
                    </a:rPr>
                    <a:t>Сахарная свекла</a:t>
                  </a:r>
                  <a:endParaRPr lang="ru-RU" sz="1400" b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0000"/>
                    </a:lnSpc>
                  </a:pPr>
                  <a:endParaRPr lang="ru-RU" sz="1400" b="1">
                    <a:solidFill>
                      <a:srgbClr val="FFFF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604" name="Rectangle 337"/>
                <p:cNvSpPr>
                  <a:spLocks noChangeArrowheads="1"/>
                </p:cNvSpPr>
                <p:nvPr/>
              </p:nvSpPr>
              <p:spPr bwMode="auto">
                <a:xfrm>
                  <a:off x="0" y="3051"/>
                  <a:ext cx="420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76" name="Group 340"/>
              <p:cNvGrpSpPr>
                <a:grpSpLocks/>
              </p:cNvGrpSpPr>
              <p:nvPr/>
            </p:nvGrpSpPr>
            <p:grpSpPr bwMode="auto">
              <a:xfrm>
                <a:off x="0" y="3454"/>
                <a:ext cx="1145" cy="748"/>
                <a:chOff x="0" y="3454"/>
                <a:chExt cx="1145" cy="748"/>
              </a:xfrm>
            </p:grpSpPr>
            <p:sp>
              <p:nvSpPr>
                <p:cNvPr id="23601" name="Rectangle 294"/>
                <p:cNvSpPr>
                  <a:spLocks noChangeArrowheads="1"/>
                </p:cNvSpPr>
                <p:nvPr/>
              </p:nvSpPr>
              <p:spPr bwMode="auto">
                <a:xfrm>
                  <a:off x="43" y="3454"/>
                  <a:ext cx="1059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церкоспороз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0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602" name="Rectangle 339"/>
                <p:cNvSpPr>
                  <a:spLocks noChangeArrowheads="1"/>
                </p:cNvSpPr>
                <p:nvPr/>
              </p:nvSpPr>
              <p:spPr bwMode="auto">
                <a:xfrm>
                  <a:off x="0" y="3454"/>
                  <a:ext cx="1145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77" name="Group 342"/>
              <p:cNvGrpSpPr>
                <a:grpSpLocks/>
              </p:cNvGrpSpPr>
              <p:nvPr/>
            </p:nvGrpSpPr>
            <p:grpSpPr bwMode="auto">
              <a:xfrm>
                <a:off x="1145" y="3454"/>
                <a:ext cx="1114" cy="748"/>
                <a:chOff x="1145" y="3454"/>
                <a:chExt cx="1114" cy="748"/>
              </a:xfrm>
            </p:grpSpPr>
            <p:sp>
              <p:nvSpPr>
                <p:cNvPr id="23599" name="Rectangle 295"/>
                <p:cNvSpPr>
                  <a:spLocks noChangeArrowheads="1"/>
                </p:cNvSpPr>
                <p:nvPr/>
              </p:nvSpPr>
              <p:spPr bwMode="auto">
                <a:xfrm>
                  <a:off x="1188" y="3454"/>
                  <a:ext cx="1028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Сдерживает развитие церкоспороза в течение 10—20 дней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0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600" name="Rectangle 341"/>
                <p:cNvSpPr>
                  <a:spLocks noChangeArrowheads="1"/>
                </p:cNvSpPr>
                <p:nvPr/>
              </p:nvSpPr>
              <p:spPr bwMode="auto">
                <a:xfrm>
                  <a:off x="1145" y="3454"/>
                  <a:ext cx="1114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78" name="Group 344"/>
              <p:cNvGrpSpPr>
                <a:grpSpLocks/>
              </p:cNvGrpSpPr>
              <p:nvPr/>
            </p:nvGrpSpPr>
            <p:grpSpPr bwMode="auto">
              <a:xfrm>
                <a:off x="2259" y="3454"/>
                <a:ext cx="619" cy="748"/>
                <a:chOff x="2259" y="3454"/>
                <a:chExt cx="619" cy="748"/>
              </a:xfrm>
            </p:grpSpPr>
            <p:sp>
              <p:nvSpPr>
                <p:cNvPr id="23597" name="Rectangle 296"/>
                <p:cNvSpPr>
                  <a:spLocks noChangeArrowheads="1"/>
                </p:cNvSpPr>
                <p:nvPr/>
              </p:nvSpPr>
              <p:spPr bwMode="auto">
                <a:xfrm>
                  <a:off x="2302" y="3454"/>
                  <a:ext cx="533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12-20 ц/га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0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598" name="Rectangle 343"/>
                <p:cNvSpPr>
                  <a:spLocks noChangeArrowheads="1"/>
                </p:cNvSpPr>
                <p:nvPr/>
              </p:nvSpPr>
              <p:spPr bwMode="auto">
                <a:xfrm>
                  <a:off x="2259" y="3454"/>
                  <a:ext cx="619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79" name="Group 346"/>
              <p:cNvGrpSpPr>
                <a:grpSpLocks/>
              </p:cNvGrpSpPr>
              <p:nvPr/>
            </p:nvGrpSpPr>
            <p:grpSpPr bwMode="auto">
              <a:xfrm>
                <a:off x="2878" y="3454"/>
                <a:ext cx="1328" cy="748"/>
                <a:chOff x="2878" y="3454"/>
                <a:chExt cx="1328" cy="748"/>
              </a:xfrm>
            </p:grpSpPr>
            <p:sp>
              <p:nvSpPr>
                <p:cNvPr id="23595" name="Rectangle 297"/>
                <p:cNvSpPr>
                  <a:spLocks noChangeArrowheads="1"/>
                </p:cNvSpPr>
                <p:nvPr/>
              </p:nvSpPr>
              <p:spPr bwMode="auto">
                <a:xfrm>
                  <a:off x="2921" y="3454"/>
                  <a:ext cx="1242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1" dirty="0">
                      <a:solidFill>
                        <a:srgbClr val="FFFFFF"/>
                      </a:solidFill>
                      <a:latin typeface="Arial" charset="0"/>
                    </a:rPr>
                    <a:t>Повышение сахаристости на 5-8%</a:t>
                  </a:r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0000"/>
                    </a:lnSpc>
                  </a:pPr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596" name="Rectangle 345"/>
                <p:cNvSpPr>
                  <a:spLocks noChangeArrowheads="1"/>
                </p:cNvSpPr>
                <p:nvPr/>
              </p:nvSpPr>
              <p:spPr bwMode="auto">
                <a:xfrm>
                  <a:off x="2878" y="3454"/>
                  <a:ext cx="132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80" name="Group 348"/>
              <p:cNvGrpSpPr>
                <a:grpSpLocks/>
              </p:cNvGrpSpPr>
              <p:nvPr/>
            </p:nvGrpSpPr>
            <p:grpSpPr bwMode="auto">
              <a:xfrm>
                <a:off x="0" y="4202"/>
                <a:ext cx="4206" cy="403"/>
                <a:chOff x="0" y="4202"/>
                <a:chExt cx="4206" cy="403"/>
              </a:xfrm>
            </p:grpSpPr>
            <p:sp>
              <p:nvSpPr>
                <p:cNvPr id="23593" name="Rectangle 298"/>
                <p:cNvSpPr>
                  <a:spLocks noChangeArrowheads="1"/>
                </p:cNvSpPr>
                <p:nvPr/>
              </p:nvSpPr>
              <p:spPr bwMode="auto">
                <a:xfrm>
                  <a:off x="43" y="4202"/>
                  <a:ext cx="412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1">
                      <a:solidFill>
                        <a:srgbClr val="FFFF00"/>
                      </a:solidFill>
                      <a:latin typeface="Arial" charset="0"/>
                    </a:rPr>
                    <a:t>Лён</a:t>
                  </a:r>
                  <a:endParaRPr lang="ru-RU" sz="1400" b="1">
                    <a:solidFill>
                      <a:srgbClr val="FFFF00"/>
                    </a:solidFill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0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594" name="Rectangle 347"/>
                <p:cNvSpPr>
                  <a:spLocks noChangeArrowheads="1"/>
                </p:cNvSpPr>
                <p:nvPr/>
              </p:nvSpPr>
              <p:spPr bwMode="auto">
                <a:xfrm>
                  <a:off x="0" y="4202"/>
                  <a:ext cx="420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81" name="Group 350"/>
              <p:cNvGrpSpPr>
                <a:grpSpLocks/>
              </p:cNvGrpSpPr>
              <p:nvPr/>
            </p:nvGrpSpPr>
            <p:grpSpPr bwMode="auto">
              <a:xfrm>
                <a:off x="0" y="4605"/>
                <a:ext cx="1145" cy="863"/>
                <a:chOff x="0" y="4605"/>
                <a:chExt cx="1145" cy="863"/>
              </a:xfrm>
            </p:grpSpPr>
            <p:sp>
              <p:nvSpPr>
                <p:cNvPr id="23591" name="Rectangle 299"/>
                <p:cNvSpPr>
                  <a:spLocks noChangeArrowheads="1"/>
                </p:cNvSpPr>
                <p:nvPr/>
              </p:nvSpPr>
              <p:spPr bwMode="auto">
                <a:xfrm>
                  <a:off x="43" y="4605"/>
                  <a:ext cx="1059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бактериоз,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антракноз,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крапчатость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  <a:p>
                  <a:pPr algn="ctr" eaLnBrk="0" hangingPunct="0">
                    <a:lnSpc>
                      <a:spcPct val="80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592" name="Rectangle 349"/>
                <p:cNvSpPr>
                  <a:spLocks noChangeArrowheads="1"/>
                </p:cNvSpPr>
                <p:nvPr/>
              </p:nvSpPr>
              <p:spPr bwMode="auto">
                <a:xfrm>
                  <a:off x="0" y="4605"/>
                  <a:ext cx="1145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82" name="Group 352"/>
              <p:cNvGrpSpPr>
                <a:grpSpLocks/>
              </p:cNvGrpSpPr>
              <p:nvPr/>
            </p:nvGrpSpPr>
            <p:grpSpPr bwMode="auto">
              <a:xfrm>
                <a:off x="1145" y="4605"/>
                <a:ext cx="1114" cy="863"/>
                <a:chOff x="1145" y="4605"/>
                <a:chExt cx="1114" cy="863"/>
              </a:xfrm>
            </p:grpSpPr>
            <p:sp>
              <p:nvSpPr>
                <p:cNvPr id="23589" name="Rectangle 300"/>
                <p:cNvSpPr>
                  <a:spLocks noChangeArrowheads="1"/>
                </p:cNvSpPr>
                <p:nvPr/>
              </p:nvSpPr>
              <p:spPr bwMode="auto">
                <a:xfrm>
                  <a:off x="1188" y="4605"/>
                  <a:ext cx="1028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88-91%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0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590" name="Rectangle 351"/>
                <p:cNvSpPr>
                  <a:spLocks noChangeArrowheads="1"/>
                </p:cNvSpPr>
                <p:nvPr/>
              </p:nvSpPr>
              <p:spPr bwMode="auto">
                <a:xfrm>
                  <a:off x="1145" y="4605"/>
                  <a:ext cx="1114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83" name="Group 354"/>
              <p:cNvGrpSpPr>
                <a:grpSpLocks/>
              </p:cNvGrpSpPr>
              <p:nvPr/>
            </p:nvGrpSpPr>
            <p:grpSpPr bwMode="auto">
              <a:xfrm>
                <a:off x="2259" y="4605"/>
                <a:ext cx="619" cy="863"/>
                <a:chOff x="2259" y="4605"/>
                <a:chExt cx="619" cy="863"/>
              </a:xfrm>
            </p:grpSpPr>
            <p:sp>
              <p:nvSpPr>
                <p:cNvPr id="23587" name="Rectangle 301"/>
                <p:cNvSpPr>
                  <a:spLocks noChangeArrowheads="1"/>
                </p:cNvSpPr>
                <p:nvPr/>
              </p:nvSpPr>
              <p:spPr bwMode="auto">
                <a:xfrm>
                  <a:off x="2302" y="4605"/>
                  <a:ext cx="533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>
                    <a:lnSpc>
                      <a:spcPct val="80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588" name="Rectangle 353"/>
                <p:cNvSpPr>
                  <a:spLocks noChangeArrowheads="1"/>
                </p:cNvSpPr>
                <p:nvPr/>
              </p:nvSpPr>
              <p:spPr bwMode="auto">
                <a:xfrm>
                  <a:off x="2259" y="4605"/>
                  <a:ext cx="619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84" name="Group 356"/>
              <p:cNvGrpSpPr>
                <a:grpSpLocks/>
              </p:cNvGrpSpPr>
              <p:nvPr/>
            </p:nvGrpSpPr>
            <p:grpSpPr bwMode="auto">
              <a:xfrm>
                <a:off x="2878" y="4605"/>
                <a:ext cx="1328" cy="863"/>
                <a:chOff x="2878" y="4605"/>
                <a:chExt cx="1328" cy="863"/>
              </a:xfrm>
            </p:grpSpPr>
            <p:sp>
              <p:nvSpPr>
                <p:cNvPr id="23585" name="Rectangle 302"/>
                <p:cNvSpPr>
                  <a:spLocks noChangeArrowheads="1"/>
                </p:cNvSpPr>
                <p:nvPr/>
              </p:nvSpPr>
              <p:spPr bwMode="auto">
                <a:xfrm>
                  <a:off x="2921" y="4605"/>
                  <a:ext cx="1242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Увеличивает выровненность посевов, длину стебля на 10-15% и выход товарного волокна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0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586" name="Rectangle 355"/>
                <p:cNvSpPr>
                  <a:spLocks noChangeArrowheads="1"/>
                </p:cNvSpPr>
                <p:nvPr/>
              </p:nvSpPr>
              <p:spPr bwMode="auto">
                <a:xfrm>
                  <a:off x="2878" y="4605"/>
                  <a:ext cx="1328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3557" name="Rectangle 358"/>
            <p:cNvSpPr>
              <a:spLocks noChangeArrowheads="1"/>
            </p:cNvSpPr>
            <p:nvPr/>
          </p:nvSpPr>
          <p:spPr bwMode="auto">
            <a:xfrm>
              <a:off x="-3" y="-3"/>
              <a:ext cx="4212" cy="5474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Прочие культуры</a:t>
            </a:r>
          </a:p>
        </p:txBody>
      </p:sp>
      <p:pic>
        <p:nvPicPr>
          <p:cNvPr id="24579" name="Picture 6" descr="C:\Documents and Settings\stupar\Мои документы\прочие.jpg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38200" y="22860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5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Прочие культуры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7162800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Биологическая и хозяйственная эффективность</a:t>
            </a:r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 биофунгицида </a:t>
            </a:r>
            <a:r>
              <a:rPr lang="ru-RU" sz="2000" b="1" i="1">
                <a:solidFill>
                  <a:schemeClr val="accent2"/>
                </a:solidFill>
                <a:latin typeface="Arial" charset="0"/>
              </a:rPr>
              <a:t>Псевдобактерин</a:t>
            </a:r>
            <a:r>
              <a:rPr lang="ru-RU" sz="2000" b="1" baseline="3000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®</a:t>
            </a:r>
            <a:r>
              <a:rPr lang="ru-RU" sz="2000" b="1" i="1">
                <a:solidFill>
                  <a:schemeClr val="accent2"/>
                </a:solidFill>
                <a:latin typeface="Arial" charset="0"/>
              </a:rPr>
              <a:t>-2</a:t>
            </a:r>
            <a:r>
              <a:rPr lang="ru-RU" sz="2000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на прочих культурах</a:t>
            </a:r>
          </a:p>
        </p:txBody>
      </p:sp>
      <p:grpSp>
        <p:nvGrpSpPr>
          <p:cNvPr id="25603" name="Group 224"/>
          <p:cNvGrpSpPr>
            <a:grpSpLocks/>
          </p:cNvGrpSpPr>
          <p:nvPr/>
        </p:nvGrpSpPr>
        <p:grpSpPr bwMode="auto">
          <a:xfrm>
            <a:off x="304800" y="1143000"/>
            <a:ext cx="8610600" cy="5502275"/>
            <a:chOff x="-3" y="-3"/>
            <a:chExt cx="3621" cy="7258"/>
          </a:xfrm>
        </p:grpSpPr>
        <p:grpSp>
          <p:nvGrpSpPr>
            <p:cNvPr id="25604" name="Group 222"/>
            <p:cNvGrpSpPr>
              <a:grpSpLocks/>
            </p:cNvGrpSpPr>
            <p:nvPr/>
          </p:nvGrpSpPr>
          <p:grpSpPr bwMode="auto">
            <a:xfrm>
              <a:off x="0" y="0"/>
              <a:ext cx="3615" cy="7252"/>
              <a:chOff x="0" y="0"/>
              <a:chExt cx="3615" cy="7252"/>
            </a:xfrm>
          </p:grpSpPr>
          <p:grpSp>
            <p:nvGrpSpPr>
              <p:cNvPr id="25606" name="Group 147"/>
              <p:cNvGrpSpPr>
                <a:grpSpLocks/>
              </p:cNvGrpSpPr>
              <p:nvPr/>
            </p:nvGrpSpPr>
            <p:grpSpPr bwMode="auto">
              <a:xfrm>
                <a:off x="0" y="0"/>
                <a:ext cx="1006" cy="518"/>
                <a:chOff x="0" y="0"/>
                <a:chExt cx="1006" cy="518"/>
              </a:xfrm>
            </p:grpSpPr>
            <p:sp>
              <p:nvSpPr>
                <p:cNvPr id="25718" name="Rectangle 108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92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Заболевание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719" name="Rectangle 14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0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07" name="Group 149"/>
              <p:cNvGrpSpPr>
                <a:grpSpLocks/>
              </p:cNvGrpSpPr>
              <p:nvPr/>
            </p:nvGrpSpPr>
            <p:grpSpPr bwMode="auto">
              <a:xfrm>
                <a:off x="1006" y="0"/>
                <a:ext cx="961" cy="518"/>
                <a:chOff x="1006" y="0"/>
                <a:chExt cx="961" cy="518"/>
              </a:xfrm>
            </p:grpSpPr>
            <p:sp>
              <p:nvSpPr>
                <p:cNvPr id="25716" name="Rectangle 109"/>
                <p:cNvSpPr>
                  <a:spLocks noChangeArrowheads="1"/>
                </p:cNvSpPr>
                <p:nvPr/>
              </p:nvSpPr>
              <p:spPr bwMode="auto">
                <a:xfrm>
                  <a:off x="1049" y="0"/>
                  <a:ext cx="875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Биологическая эффективность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717" name="Rectangle 148"/>
                <p:cNvSpPr>
                  <a:spLocks noChangeArrowheads="1"/>
                </p:cNvSpPr>
                <p:nvPr/>
              </p:nvSpPr>
              <p:spPr bwMode="auto">
                <a:xfrm>
                  <a:off x="1006" y="0"/>
                  <a:ext cx="961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08" name="Group 151"/>
              <p:cNvGrpSpPr>
                <a:grpSpLocks/>
              </p:cNvGrpSpPr>
              <p:nvPr/>
            </p:nvGrpSpPr>
            <p:grpSpPr bwMode="auto">
              <a:xfrm>
                <a:off x="1967" y="0"/>
                <a:ext cx="824" cy="518"/>
                <a:chOff x="1967" y="0"/>
                <a:chExt cx="824" cy="518"/>
              </a:xfrm>
            </p:grpSpPr>
            <p:sp>
              <p:nvSpPr>
                <p:cNvPr id="25714" name="Rectangle 110"/>
                <p:cNvSpPr>
                  <a:spLocks noChangeArrowheads="1"/>
                </p:cNvSpPr>
                <p:nvPr/>
              </p:nvSpPr>
              <p:spPr bwMode="auto">
                <a:xfrm>
                  <a:off x="2010" y="0"/>
                  <a:ext cx="73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Прибавка урожая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715" name="Rectangle 150"/>
                <p:cNvSpPr>
                  <a:spLocks noChangeArrowheads="1"/>
                </p:cNvSpPr>
                <p:nvPr/>
              </p:nvSpPr>
              <p:spPr bwMode="auto">
                <a:xfrm>
                  <a:off x="1967" y="0"/>
                  <a:ext cx="82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09" name="Group 153"/>
              <p:cNvGrpSpPr>
                <a:grpSpLocks/>
              </p:cNvGrpSpPr>
              <p:nvPr/>
            </p:nvGrpSpPr>
            <p:grpSpPr bwMode="auto">
              <a:xfrm>
                <a:off x="2791" y="0"/>
                <a:ext cx="824" cy="518"/>
                <a:chOff x="2791" y="0"/>
                <a:chExt cx="824" cy="518"/>
              </a:xfrm>
            </p:grpSpPr>
            <p:sp>
              <p:nvSpPr>
                <p:cNvPr id="25712" name="Rectangle 111"/>
                <p:cNvSpPr>
                  <a:spLocks noChangeArrowheads="1"/>
                </p:cNvSpPr>
                <p:nvPr/>
              </p:nvSpPr>
              <p:spPr bwMode="auto">
                <a:xfrm>
                  <a:off x="2834" y="0"/>
                  <a:ext cx="73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Качество урожая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713" name="Rectangle 152"/>
                <p:cNvSpPr>
                  <a:spLocks noChangeArrowheads="1"/>
                </p:cNvSpPr>
                <p:nvPr/>
              </p:nvSpPr>
              <p:spPr bwMode="auto">
                <a:xfrm>
                  <a:off x="2791" y="0"/>
                  <a:ext cx="82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10" name="Group 155"/>
              <p:cNvGrpSpPr>
                <a:grpSpLocks/>
              </p:cNvGrpSpPr>
              <p:nvPr/>
            </p:nvGrpSpPr>
            <p:grpSpPr bwMode="auto">
              <a:xfrm>
                <a:off x="0" y="518"/>
                <a:ext cx="3615" cy="403"/>
                <a:chOff x="0" y="518"/>
                <a:chExt cx="3615" cy="403"/>
              </a:xfrm>
            </p:grpSpPr>
            <p:sp>
              <p:nvSpPr>
                <p:cNvPr id="25710" name="Rectangle 112"/>
                <p:cNvSpPr>
                  <a:spLocks noChangeArrowheads="1"/>
                </p:cNvSpPr>
                <p:nvPr/>
              </p:nvSpPr>
              <p:spPr bwMode="auto">
                <a:xfrm>
                  <a:off x="43" y="518"/>
                  <a:ext cx="352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rgbClr val="FFFF00"/>
                      </a:solidFill>
                      <a:latin typeface="Arial" charset="0"/>
                    </a:rPr>
                    <a:t>Виноград</a:t>
                  </a:r>
                  <a:endParaRPr lang="ru-RU" sz="1400" b="1">
                    <a:solidFill>
                      <a:srgbClr val="FFFF00"/>
                    </a:solidFill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711" name="Rectangle 154"/>
                <p:cNvSpPr>
                  <a:spLocks noChangeArrowheads="1"/>
                </p:cNvSpPr>
                <p:nvPr/>
              </p:nvSpPr>
              <p:spPr bwMode="auto">
                <a:xfrm>
                  <a:off x="0" y="518"/>
                  <a:ext cx="361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11" name="Group 157"/>
              <p:cNvGrpSpPr>
                <a:grpSpLocks/>
              </p:cNvGrpSpPr>
              <p:nvPr/>
            </p:nvGrpSpPr>
            <p:grpSpPr bwMode="auto">
              <a:xfrm>
                <a:off x="0" y="921"/>
                <a:ext cx="1006" cy="403"/>
                <a:chOff x="0" y="921"/>
                <a:chExt cx="1006" cy="403"/>
              </a:xfrm>
            </p:grpSpPr>
            <p:sp>
              <p:nvSpPr>
                <p:cNvPr id="25708" name="Rectangle 113"/>
                <p:cNvSpPr>
                  <a:spLocks noChangeArrowheads="1"/>
                </p:cNvSpPr>
                <p:nvPr/>
              </p:nvSpPr>
              <p:spPr bwMode="auto">
                <a:xfrm>
                  <a:off x="43" y="921"/>
                  <a:ext cx="92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оидиум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709" name="Rectangle 156"/>
                <p:cNvSpPr>
                  <a:spLocks noChangeArrowheads="1"/>
                </p:cNvSpPr>
                <p:nvPr/>
              </p:nvSpPr>
              <p:spPr bwMode="auto">
                <a:xfrm>
                  <a:off x="0" y="921"/>
                  <a:ext cx="100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12" name="Group 159"/>
              <p:cNvGrpSpPr>
                <a:grpSpLocks/>
              </p:cNvGrpSpPr>
              <p:nvPr/>
            </p:nvGrpSpPr>
            <p:grpSpPr bwMode="auto">
              <a:xfrm>
                <a:off x="1006" y="921"/>
                <a:ext cx="961" cy="403"/>
                <a:chOff x="1006" y="921"/>
                <a:chExt cx="961" cy="403"/>
              </a:xfrm>
            </p:grpSpPr>
            <p:sp>
              <p:nvSpPr>
                <p:cNvPr id="25706" name="Rectangle 114"/>
                <p:cNvSpPr>
                  <a:spLocks noChangeArrowheads="1"/>
                </p:cNvSpPr>
                <p:nvPr/>
              </p:nvSpPr>
              <p:spPr bwMode="auto">
                <a:xfrm>
                  <a:off x="1049" y="921"/>
                  <a:ext cx="875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62-87%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707" name="Rectangle 158"/>
                <p:cNvSpPr>
                  <a:spLocks noChangeArrowheads="1"/>
                </p:cNvSpPr>
                <p:nvPr/>
              </p:nvSpPr>
              <p:spPr bwMode="auto">
                <a:xfrm>
                  <a:off x="1006" y="921"/>
                  <a:ext cx="96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13" name="Group 161"/>
              <p:cNvGrpSpPr>
                <a:grpSpLocks/>
              </p:cNvGrpSpPr>
              <p:nvPr/>
            </p:nvGrpSpPr>
            <p:grpSpPr bwMode="auto">
              <a:xfrm>
                <a:off x="1967" y="921"/>
                <a:ext cx="824" cy="1209"/>
                <a:chOff x="1967" y="921"/>
                <a:chExt cx="824" cy="1209"/>
              </a:xfrm>
            </p:grpSpPr>
            <p:sp>
              <p:nvSpPr>
                <p:cNvPr id="25704" name="Rectangle 115"/>
                <p:cNvSpPr>
                  <a:spLocks noChangeArrowheads="1"/>
                </p:cNvSpPr>
                <p:nvPr/>
              </p:nvSpPr>
              <p:spPr bwMode="auto">
                <a:xfrm>
                  <a:off x="2010" y="921"/>
                  <a:ext cx="738" cy="1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 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5-27 ц/га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705" name="Rectangle 160"/>
                <p:cNvSpPr>
                  <a:spLocks noChangeArrowheads="1"/>
                </p:cNvSpPr>
                <p:nvPr/>
              </p:nvSpPr>
              <p:spPr bwMode="auto">
                <a:xfrm>
                  <a:off x="1967" y="921"/>
                  <a:ext cx="824" cy="120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14" name="Group 163"/>
              <p:cNvGrpSpPr>
                <a:grpSpLocks/>
              </p:cNvGrpSpPr>
              <p:nvPr/>
            </p:nvGrpSpPr>
            <p:grpSpPr bwMode="auto">
              <a:xfrm>
                <a:off x="2791" y="921"/>
                <a:ext cx="824" cy="1209"/>
                <a:chOff x="2791" y="921"/>
                <a:chExt cx="824" cy="1209"/>
              </a:xfrm>
            </p:grpSpPr>
            <p:sp>
              <p:nvSpPr>
                <p:cNvPr id="25702" name="Rectangle 116"/>
                <p:cNvSpPr>
                  <a:spLocks noChangeArrowheads="1"/>
                </p:cNvSpPr>
                <p:nvPr/>
              </p:nvSpPr>
              <p:spPr bwMode="auto">
                <a:xfrm>
                  <a:off x="2834" y="921"/>
                  <a:ext cx="738" cy="1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Увеличивает сахаристость на 10-12%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703" name="Rectangle 162"/>
                <p:cNvSpPr>
                  <a:spLocks noChangeArrowheads="1"/>
                </p:cNvSpPr>
                <p:nvPr/>
              </p:nvSpPr>
              <p:spPr bwMode="auto">
                <a:xfrm>
                  <a:off x="2791" y="921"/>
                  <a:ext cx="824" cy="120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15" name="Group 165"/>
              <p:cNvGrpSpPr>
                <a:grpSpLocks/>
              </p:cNvGrpSpPr>
              <p:nvPr/>
            </p:nvGrpSpPr>
            <p:grpSpPr bwMode="auto">
              <a:xfrm>
                <a:off x="0" y="1324"/>
                <a:ext cx="1006" cy="403"/>
                <a:chOff x="0" y="1324"/>
                <a:chExt cx="1006" cy="403"/>
              </a:xfrm>
            </p:grpSpPr>
            <p:sp>
              <p:nvSpPr>
                <p:cNvPr id="25700" name="Rectangle 117"/>
                <p:cNvSpPr>
                  <a:spLocks noChangeArrowheads="1"/>
                </p:cNvSpPr>
                <p:nvPr/>
              </p:nvSpPr>
              <p:spPr bwMode="auto">
                <a:xfrm>
                  <a:off x="43" y="1324"/>
                  <a:ext cx="92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антракноз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701" name="Rectangle 164"/>
                <p:cNvSpPr>
                  <a:spLocks noChangeArrowheads="1"/>
                </p:cNvSpPr>
                <p:nvPr/>
              </p:nvSpPr>
              <p:spPr bwMode="auto">
                <a:xfrm>
                  <a:off x="0" y="1324"/>
                  <a:ext cx="100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16" name="Group 167"/>
              <p:cNvGrpSpPr>
                <a:grpSpLocks/>
              </p:cNvGrpSpPr>
              <p:nvPr/>
            </p:nvGrpSpPr>
            <p:grpSpPr bwMode="auto">
              <a:xfrm>
                <a:off x="1006" y="1324"/>
                <a:ext cx="961" cy="403"/>
                <a:chOff x="1006" y="1324"/>
                <a:chExt cx="961" cy="403"/>
              </a:xfrm>
            </p:grpSpPr>
            <p:sp>
              <p:nvSpPr>
                <p:cNvPr id="25698" name="Rectangle 118"/>
                <p:cNvSpPr>
                  <a:spLocks noChangeArrowheads="1"/>
                </p:cNvSpPr>
                <p:nvPr/>
              </p:nvSpPr>
              <p:spPr bwMode="auto">
                <a:xfrm>
                  <a:off x="1049" y="1324"/>
                  <a:ext cx="875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60-67%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699" name="Rectangle 166"/>
                <p:cNvSpPr>
                  <a:spLocks noChangeArrowheads="1"/>
                </p:cNvSpPr>
                <p:nvPr/>
              </p:nvSpPr>
              <p:spPr bwMode="auto">
                <a:xfrm>
                  <a:off x="1006" y="1324"/>
                  <a:ext cx="96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17" name="Group 169"/>
              <p:cNvGrpSpPr>
                <a:grpSpLocks/>
              </p:cNvGrpSpPr>
              <p:nvPr/>
            </p:nvGrpSpPr>
            <p:grpSpPr bwMode="auto">
              <a:xfrm>
                <a:off x="0" y="1727"/>
                <a:ext cx="1006" cy="403"/>
                <a:chOff x="0" y="1727"/>
                <a:chExt cx="1006" cy="403"/>
              </a:xfrm>
            </p:grpSpPr>
            <p:sp>
              <p:nvSpPr>
                <p:cNvPr id="25696" name="Rectangle 119"/>
                <p:cNvSpPr>
                  <a:spLocks noChangeArrowheads="1"/>
                </p:cNvSpPr>
                <p:nvPr/>
              </p:nvSpPr>
              <p:spPr bwMode="auto">
                <a:xfrm>
                  <a:off x="43" y="1727"/>
                  <a:ext cx="92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серая гниль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697" name="Rectangle 168"/>
                <p:cNvSpPr>
                  <a:spLocks noChangeArrowheads="1"/>
                </p:cNvSpPr>
                <p:nvPr/>
              </p:nvSpPr>
              <p:spPr bwMode="auto">
                <a:xfrm>
                  <a:off x="0" y="1727"/>
                  <a:ext cx="100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18" name="Group 171"/>
              <p:cNvGrpSpPr>
                <a:grpSpLocks/>
              </p:cNvGrpSpPr>
              <p:nvPr/>
            </p:nvGrpSpPr>
            <p:grpSpPr bwMode="auto">
              <a:xfrm>
                <a:off x="1006" y="1727"/>
                <a:ext cx="961" cy="403"/>
                <a:chOff x="1006" y="1727"/>
                <a:chExt cx="961" cy="403"/>
              </a:xfrm>
            </p:grpSpPr>
            <p:sp>
              <p:nvSpPr>
                <p:cNvPr id="25694" name="Rectangle 120"/>
                <p:cNvSpPr>
                  <a:spLocks noChangeArrowheads="1"/>
                </p:cNvSpPr>
                <p:nvPr/>
              </p:nvSpPr>
              <p:spPr bwMode="auto">
                <a:xfrm>
                  <a:off x="1049" y="1727"/>
                  <a:ext cx="875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78-82%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695" name="Rectangle 170"/>
                <p:cNvSpPr>
                  <a:spLocks noChangeArrowheads="1"/>
                </p:cNvSpPr>
                <p:nvPr/>
              </p:nvSpPr>
              <p:spPr bwMode="auto">
                <a:xfrm>
                  <a:off x="1006" y="1727"/>
                  <a:ext cx="96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19" name="Group 173"/>
              <p:cNvGrpSpPr>
                <a:grpSpLocks/>
              </p:cNvGrpSpPr>
              <p:nvPr/>
            </p:nvGrpSpPr>
            <p:grpSpPr bwMode="auto">
              <a:xfrm>
                <a:off x="0" y="2130"/>
                <a:ext cx="3615" cy="403"/>
                <a:chOff x="0" y="2130"/>
                <a:chExt cx="3615" cy="403"/>
              </a:xfrm>
            </p:grpSpPr>
            <p:sp>
              <p:nvSpPr>
                <p:cNvPr id="25692" name="Rectangle 121"/>
                <p:cNvSpPr>
                  <a:spLocks noChangeArrowheads="1"/>
                </p:cNvSpPr>
                <p:nvPr/>
              </p:nvSpPr>
              <p:spPr bwMode="auto">
                <a:xfrm>
                  <a:off x="43" y="2130"/>
                  <a:ext cx="352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rgbClr val="FFFF00"/>
                      </a:solidFill>
                      <a:latin typeface="Arial" charset="0"/>
                    </a:rPr>
                    <a:t>Лесные культуры</a:t>
                  </a:r>
                  <a:endParaRPr lang="ru-RU" sz="1400" b="1">
                    <a:solidFill>
                      <a:srgbClr val="FFFF00"/>
                    </a:solidFill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693" name="Rectangle 172"/>
                <p:cNvSpPr>
                  <a:spLocks noChangeArrowheads="1"/>
                </p:cNvSpPr>
                <p:nvPr/>
              </p:nvSpPr>
              <p:spPr bwMode="auto">
                <a:xfrm>
                  <a:off x="0" y="2130"/>
                  <a:ext cx="361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20" name="Group 175"/>
              <p:cNvGrpSpPr>
                <a:grpSpLocks/>
              </p:cNvGrpSpPr>
              <p:nvPr/>
            </p:nvGrpSpPr>
            <p:grpSpPr bwMode="auto">
              <a:xfrm>
                <a:off x="0" y="2533"/>
                <a:ext cx="1006" cy="518"/>
                <a:chOff x="0" y="2533"/>
                <a:chExt cx="1006" cy="518"/>
              </a:xfrm>
            </p:grpSpPr>
            <p:sp>
              <p:nvSpPr>
                <p:cNvPr id="25690" name="Rectangle 122"/>
                <p:cNvSpPr>
                  <a:spLocks noChangeArrowheads="1"/>
                </p:cNvSpPr>
                <p:nvPr/>
              </p:nvSpPr>
              <p:spPr bwMode="auto">
                <a:xfrm>
                  <a:off x="43" y="2533"/>
                  <a:ext cx="92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шютте сеянцев хвойных пород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691" name="Rectangle 174"/>
                <p:cNvSpPr>
                  <a:spLocks noChangeArrowheads="1"/>
                </p:cNvSpPr>
                <p:nvPr/>
              </p:nvSpPr>
              <p:spPr bwMode="auto">
                <a:xfrm>
                  <a:off x="0" y="2533"/>
                  <a:ext cx="100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21" name="Group 177"/>
              <p:cNvGrpSpPr>
                <a:grpSpLocks/>
              </p:cNvGrpSpPr>
              <p:nvPr/>
            </p:nvGrpSpPr>
            <p:grpSpPr bwMode="auto">
              <a:xfrm>
                <a:off x="1006" y="2533"/>
                <a:ext cx="961" cy="518"/>
                <a:chOff x="1006" y="2533"/>
                <a:chExt cx="961" cy="518"/>
              </a:xfrm>
            </p:grpSpPr>
            <p:sp>
              <p:nvSpPr>
                <p:cNvPr id="25688" name="Rectangle 123"/>
                <p:cNvSpPr>
                  <a:spLocks noChangeArrowheads="1"/>
                </p:cNvSpPr>
                <p:nvPr/>
              </p:nvSpPr>
              <p:spPr bwMode="auto">
                <a:xfrm>
                  <a:off x="1049" y="2533"/>
                  <a:ext cx="875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61-65%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689" name="Rectangle 176"/>
                <p:cNvSpPr>
                  <a:spLocks noChangeArrowheads="1"/>
                </p:cNvSpPr>
                <p:nvPr/>
              </p:nvSpPr>
              <p:spPr bwMode="auto">
                <a:xfrm>
                  <a:off x="1006" y="2533"/>
                  <a:ext cx="961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22" name="Group 179"/>
              <p:cNvGrpSpPr>
                <a:grpSpLocks/>
              </p:cNvGrpSpPr>
              <p:nvPr/>
            </p:nvGrpSpPr>
            <p:grpSpPr bwMode="auto">
              <a:xfrm>
                <a:off x="1967" y="2533"/>
                <a:ext cx="824" cy="1266"/>
                <a:chOff x="1967" y="2533"/>
                <a:chExt cx="824" cy="1266"/>
              </a:xfrm>
            </p:grpSpPr>
            <p:sp>
              <p:nvSpPr>
                <p:cNvPr id="25686" name="Rectangle 124"/>
                <p:cNvSpPr>
                  <a:spLocks noChangeArrowheads="1"/>
                </p:cNvSpPr>
                <p:nvPr/>
              </p:nvSpPr>
              <p:spPr bwMode="auto">
                <a:xfrm>
                  <a:off x="2010" y="2533"/>
                  <a:ext cx="738" cy="12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687" name="Rectangle 178"/>
                <p:cNvSpPr>
                  <a:spLocks noChangeArrowheads="1"/>
                </p:cNvSpPr>
                <p:nvPr/>
              </p:nvSpPr>
              <p:spPr bwMode="auto">
                <a:xfrm>
                  <a:off x="1967" y="2533"/>
                  <a:ext cx="824" cy="126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23" name="Group 181"/>
              <p:cNvGrpSpPr>
                <a:grpSpLocks/>
              </p:cNvGrpSpPr>
              <p:nvPr/>
            </p:nvGrpSpPr>
            <p:grpSpPr bwMode="auto">
              <a:xfrm>
                <a:off x="2791" y="2533"/>
                <a:ext cx="824" cy="1266"/>
                <a:chOff x="2791" y="2533"/>
                <a:chExt cx="824" cy="1266"/>
              </a:xfrm>
            </p:grpSpPr>
            <p:sp>
              <p:nvSpPr>
                <p:cNvPr id="25684" name="Rectangle 125"/>
                <p:cNvSpPr>
                  <a:spLocks noChangeArrowheads="1"/>
                </p:cNvSpPr>
                <p:nvPr/>
              </p:nvSpPr>
              <p:spPr bwMode="auto">
                <a:xfrm>
                  <a:off x="2834" y="2533"/>
                  <a:ext cx="738" cy="12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685" name="Rectangle 180"/>
                <p:cNvSpPr>
                  <a:spLocks noChangeArrowheads="1"/>
                </p:cNvSpPr>
                <p:nvPr/>
              </p:nvSpPr>
              <p:spPr bwMode="auto">
                <a:xfrm>
                  <a:off x="2791" y="2533"/>
                  <a:ext cx="824" cy="126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24" name="Group 183"/>
              <p:cNvGrpSpPr>
                <a:grpSpLocks/>
              </p:cNvGrpSpPr>
              <p:nvPr/>
            </p:nvGrpSpPr>
            <p:grpSpPr bwMode="auto">
              <a:xfrm>
                <a:off x="0" y="3051"/>
                <a:ext cx="1006" cy="748"/>
                <a:chOff x="0" y="3051"/>
                <a:chExt cx="1006" cy="748"/>
              </a:xfrm>
            </p:grpSpPr>
            <p:sp>
              <p:nvSpPr>
                <p:cNvPr id="25682" name="Rectangle 126"/>
                <p:cNvSpPr>
                  <a:spLocks noChangeArrowheads="1"/>
                </p:cNvSpPr>
                <p:nvPr/>
              </p:nvSpPr>
              <p:spPr bwMode="auto">
                <a:xfrm>
                  <a:off x="43" y="3051"/>
                  <a:ext cx="920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фузариозное полегание сеянцев хвойных пород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683" name="Rectangle 182"/>
                <p:cNvSpPr>
                  <a:spLocks noChangeArrowheads="1"/>
                </p:cNvSpPr>
                <p:nvPr/>
              </p:nvSpPr>
              <p:spPr bwMode="auto">
                <a:xfrm>
                  <a:off x="0" y="3051"/>
                  <a:ext cx="1006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25" name="Group 185"/>
              <p:cNvGrpSpPr>
                <a:grpSpLocks/>
              </p:cNvGrpSpPr>
              <p:nvPr/>
            </p:nvGrpSpPr>
            <p:grpSpPr bwMode="auto">
              <a:xfrm>
                <a:off x="1006" y="3051"/>
                <a:ext cx="961" cy="748"/>
                <a:chOff x="1006" y="3051"/>
                <a:chExt cx="961" cy="748"/>
              </a:xfrm>
            </p:grpSpPr>
            <p:sp>
              <p:nvSpPr>
                <p:cNvPr id="25680" name="Rectangle 127"/>
                <p:cNvSpPr>
                  <a:spLocks noChangeArrowheads="1"/>
                </p:cNvSpPr>
                <p:nvPr/>
              </p:nvSpPr>
              <p:spPr bwMode="auto">
                <a:xfrm>
                  <a:off x="1049" y="3051"/>
                  <a:ext cx="875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90-95%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681" name="Rectangle 184"/>
                <p:cNvSpPr>
                  <a:spLocks noChangeArrowheads="1"/>
                </p:cNvSpPr>
                <p:nvPr/>
              </p:nvSpPr>
              <p:spPr bwMode="auto">
                <a:xfrm>
                  <a:off x="1006" y="3051"/>
                  <a:ext cx="961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26" name="Group 187"/>
              <p:cNvGrpSpPr>
                <a:grpSpLocks/>
              </p:cNvGrpSpPr>
              <p:nvPr/>
            </p:nvGrpSpPr>
            <p:grpSpPr bwMode="auto">
              <a:xfrm>
                <a:off x="0" y="3799"/>
                <a:ext cx="3615" cy="403"/>
                <a:chOff x="0" y="3799"/>
                <a:chExt cx="3615" cy="403"/>
              </a:xfrm>
            </p:grpSpPr>
            <p:sp>
              <p:nvSpPr>
                <p:cNvPr id="25678" name="Rectangle 128"/>
                <p:cNvSpPr>
                  <a:spLocks noChangeArrowheads="1"/>
                </p:cNvSpPr>
                <p:nvPr/>
              </p:nvSpPr>
              <p:spPr bwMode="auto">
                <a:xfrm>
                  <a:off x="43" y="3799"/>
                  <a:ext cx="352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rgbClr val="FFFF00"/>
                      </a:solidFill>
                      <a:latin typeface="Arial" charset="0"/>
                    </a:rPr>
                    <a:t>Кормовые культуры</a:t>
                  </a:r>
                  <a:endParaRPr lang="ru-RU" sz="1400" b="1">
                    <a:solidFill>
                      <a:srgbClr val="FFFF00"/>
                    </a:solidFill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679" name="Rectangle 186"/>
                <p:cNvSpPr>
                  <a:spLocks noChangeArrowheads="1"/>
                </p:cNvSpPr>
                <p:nvPr/>
              </p:nvSpPr>
              <p:spPr bwMode="auto">
                <a:xfrm>
                  <a:off x="0" y="3799"/>
                  <a:ext cx="361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27" name="Group 189"/>
              <p:cNvGrpSpPr>
                <a:grpSpLocks/>
              </p:cNvGrpSpPr>
              <p:nvPr/>
            </p:nvGrpSpPr>
            <p:grpSpPr bwMode="auto">
              <a:xfrm>
                <a:off x="0" y="4202"/>
                <a:ext cx="1006" cy="748"/>
                <a:chOff x="0" y="4202"/>
                <a:chExt cx="1006" cy="748"/>
              </a:xfrm>
            </p:grpSpPr>
            <p:sp>
              <p:nvSpPr>
                <p:cNvPr id="25676" name="Rectangle 129"/>
                <p:cNvSpPr>
                  <a:spLocks noChangeArrowheads="1"/>
                </p:cNvSpPr>
                <p:nvPr/>
              </p:nvSpPr>
              <p:spPr bwMode="auto">
                <a:xfrm>
                  <a:off x="43" y="4202"/>
                  <a:ext cx="920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Злаковые травы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677" name="Rectangle 188"/>
                <p:cNvSpPr>
                  <a:spLocks noChangeArrowheads="1"/>
                </p:cNvSpPr>
                <p:nvPr/>
              </p:nvSpPr>
              <p:spPr bwMode="auto">
                <a:xfrm>
                  <a:off x="0" y="4202"/>
                  <a:ext cx="1006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28" name="Group 191"/>
              <p:cNvGrpSpPr>
                <a:grpSpLocks/>
              </p:cNvGrpSpPr>
              <p:nvPr/>
            </p:nvGrpSpPr>
            <p:grpSpPr bwMode="auto">
              <a:xfrm>
                <a:off x="1006" y="4202"/>
                <a:ext cx="961" cy="748"/>
                <a:chOff x="1006" y="4202"/>
                <a:chExt cx="961" cy="748"/>
              </a:xfrm>
            </p:grpSpPr>
            <p:sp>
              <p:nvSpPr>
                <p:cNvPr id="25674" name="Rectangle 130"/>
                <p:cNvSpPr>
                  <a:spLocks noChangeArrowheads="1"/>
                </p:cNvSpPr>
                <p:nvPr/>
              </p:nvSpPr>
              <p:spPr bwMode="auto">
                <a:xfrm>
                  <a:off x="1049" y="4202"/>
                  <a:ext cx="875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675" name="Rectangle 190"/>
                <p:cNvSpPr>
                  <a:spLocks noChangeArrowheads="1"/>
                </p:cNvSpPr>
                <p:nvPr/>
              </p:nvSpPr>
              <p:spPr bwMode="auto">
                <a:xfrm>
                  <a:off x="1006" y="4202"/>
                  <a:ext cx="961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29" name="Group 193"/>
              <p:cNvGrpSpPr>
                <a:grpSpLocks/>
              </p:cNvGrpSpPr>
              <p:nvPr/>
            </p:nvGrpSpPr>
            <p:grpSpPr bwMode="auto">
              <a:xfrm>
                <a:off x="1967" y="4202"/>
                <a:ext cx="824" cy="748"/>
                <a:chOff x="1967" y="4202"/>
                <a:chExt cx="824" cy="748"/>
              </a:xfrm>
            </p:grpSpPr>
            <p:sp>
              <p:nvSpPr>
                <p:cNvPr id="25672" name="Rectangle 131"/>
                <p:cNvSpPr>
                  <a:spLocks noChangeArrowheads="1"/>
                </p:cNvSpPr>
                <p:nvPr/>
              </p:nvSpPr>
              <p:spPr bwMode="auto">
                <a:xfrm>
                  <a:off x="2010" y="4202"/>
                  <a:ext cx="738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15-20%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673" name="Rectangle 192"/>
                <p:cNvSpPr>
                  <a:spLocks noChangeArrowheads="1"/>
                </p:cNvSpPr>
                <p:nvPr/>
              </p:nvSpPr>
              <p:spPr bwMode="auto">
                <a:xfrm>
                  <a:off x="1967" y="4202"/>
                  <a:ext cx="824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30" name="Group 195"/>
              <p:cNvGrpSpPr>
                <a:grpSpLocks/>
              </p:cNvGrpSpPr>
              <p:nvPr/>
            </p:nvGrpSpPr>
            <p:grpSpPr bwMode="auto">
              <a:xfrm>
                <a:off x="2791" y="4202"/>
                <a:ext cx="824" cy="748"/>
                <a:chOff x="2791" y="4202"/>
                <a:chExt cx="824" cy="748"/>
              </a:xfrm>
            </p:grpSpPr>
            <p:sp>
              <p:nvSpPr>
                <p:cNvPr id="25670" name="Rectangle 132"/>
                <p:cNvSpPr>
                  <a:spLocks noChangeArrowheads="1"/>
                </p:cNvSpPr>
                <p:nvPr/>
              </p:nvSpPr>
              <p:spPr bwMode="auto">
                <a:xfrm>
                  <a:off x="2834" y="4202"/>
                  <a:ext cx="738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Увеличивает содержание сахаров на 25-40%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671" name="Rectangle 194"/>
                <p:cNvSpPr>
                  <a:spLocks noChangeArrowheads="1"/>
                </p:cNvSpPr>
                <p:nvPr/>
              </p:nvSpPr>
              <p:spPr bwMode="auto">
                <a:xfrm>
                  <a:off x="2791" y="4202"/>
                  <a:ext cx="824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31" name="Group 197"/>
              <p:cNvGrpSpPr>
                <a:grpSpLocks/>
              </p:cNvGrpSpPr>
              <p:nvPr/>
            </p:nvGrpSpPr>
            <p:grpSpPr bwMode="auto">
              <a:xfrm>
                <a:off x="0" y="4950"/>
                <a:ext cx="3615" cy="403"/>
                <a:chOff x="0" y="4950"/>
                <a:chExt cx="3615" cy="403"/>
              </a:xfrm>
            </p:grpSpPr>
            <p:sp>
              <p:nvSpPr>
                <p:cNvPr id="25668" name="Rectangle 133"/>
                <p:cNvSpPr>
                  <a:spLocks noChangeArrowheads="1"/>
                </p:cNvSpPr>
                <p:nvPr/>
              </p:nvSpPr>
              <p:spPr bwMode="auto">
                <a:xfrm>
                  <a:off x="43" y="4950"/>
                  <a:ext cx="352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rgbClr val="FFFF00"/>
                      </a:solidFill>
                      <a:latin typeface="Arial" charset="0"/>
                    </a:rPr>
                    <a:t>Цветочно-декоративные культуры</a:t>
                  </a:r>
                  <a:endParaRPr lang="ru-RU" sz="1400" b="1">
                    <a:solidFill>
                      <a:srgbClr val="FFFF00"/>
                    </a:solidFill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669" name="Rectangle 196"/>
                <p:cNvSpPr>
                  <a:spLocks noChangeArrowheads="1"/>
                </p:cNvSpPr>
                <p:nvPr/>
              </p:nvSpPr>
              <p:spPr bwMode="auto">
                <a:xfrm>
                  <a:off x="0" y="4950"/>
                  <a:ext cx="361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32" name="Group 199"/>
              <p:cNvGrpSpPr>
                <a:grpSpLocks/>
              </p:cNvGrpSpPr>
              <p:nvPr/>
            </p:nvGrpSpPr>
            <p:grpSpPr bwMode="auto">
              <a:xfrm>
                <a:off x="0" y="5353"/>
                <a:ext cx="1006" cy="518"/>
                <a:chOff x="0" y="5353"/>
                <a:chExt cx="1006" cy="518"/>
              </a:xfrm>
            </p:grpSpPr>
            <p:sp>
              <p:nvSpPr>
                <p:cNvPr id="25666" name="Rectangle 134"/>
                <p:cNvSpPr>
                  <a:spLocks noChangeArrowheads="1"/>
                </p:cNvSpPr>
                <p:nvPr/>
              </p:nvSpPr>
              <p:spPr bwMode="auto">
                <a:xfrm>
                  <a:off x="43" y="5353"/>
                  <a:ext cx="92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мучнистая роса роз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667" name="Rectangle 198"/>
                <p:cNvSpPr>
                  <a:spLocks noChangeArrowheads="1"/>
                </p:cNvSpPr>
                <p:nvPr/>
              </p:nvSpPr>
              <p:spPr bwMode="auto">
                <a:xfrm>
                  <a:off x="0" y="5353"/>
                  <a:ext cx="100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33" name="Group 201"/>
              <p:cNvGrpSpPr>
                <a:grpSpLocks/>
              </p:cNvGrpSpPr>
              <p:nvPr/>
            </p:nvGrpSpPr>
            <p:grpSpPr bwMode="auto">
              <a:xfrm>
                <a:off x="1006" y="5353"/>
                <a:ext cx="961" cy="518"/>
                <a:chOff x="1006" y="5353"/>
                <a:chExt cx="961" cy="518"/>
              </a:xfrm>
            </p:grpSpPr>
            <p:sp>
              <p:nvSpPr>
                <p:cNvPr id="25664" name="Rectangle 135"/>
                <p:cNvSpPr>
                  <a:spLocks noChangeArrowheads="1"/>
                </p:cNvSpPr>
                <p:nvPr/>
              </p:nvSpPr>
              <p:spPr bwMode="auto">
                <a:xfrm>
                  <a:off x="1049" y="5353"/>
                  <a:ext cx="875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95-98%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665" name="Rectangle 200"/>
                <p:cNvSpPr>
                  <a:spLocks noChangeArrowheads="1"/>
                </p:cNvSpPr>
                <p:nvPr/>
              </p:nvSpPr>
              <p:spPr bwMode="auto">
                <a:xfrm>
                  <a:off x="1006" y="5353"/>
                  <a:ext cx="961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34" name="Group 203"/>
              <p:cNvGrpSpPr>
                <a:grpSpLocks/>
              </p:cNvGrpSpPr>
              <p:nvPr/>
            </p:nvGrpSpPr>
            <p:grpSpPr bwMode="auto">
              <a:xfrm>
                <a:off x="1967" y="5353"/>
                <a:ext cx="824" cy="518"/>
                <a:chOff x="1967" y="5353"/>
                <a:chExt cx="824" cy="518"/>
              </a:xfrm>
            </p:grpSpPr>
            <p:sp>
              <p:nvSpPr>
                <p:cNvPr id="25662" name="Rectangle 136"/>
                <p:cNvSpPr>
                  <a:spLocks noChangeArrowheads="1"/>
                </p:cNvSpPr>
                <p:nvPr/>
              </p:nvSpPr>
              <p:spPr bwMode="auto">
                <a:xfrm>
                  <a:off x="2010" y="5353"/>
                  <a:ext cx="73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663" name="Rectangle 202"/>
                <p:cNvSpPr>
                  <a:spLocks noChangeArrowheads="1"/>
                </p:cNvSpPr>
                <p:nvPr/>
              </p:nvSpPr>
              <p:spPr bwMode="auto">
                <a:xfrm>
                  <a:off x="1967" y="5353"/>
                  <a:ext cx="82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35" name="Group 205"/>
              <p:cNvGrpSpPr>
                <a:grpSpLocks/>
              </p:cNvGrpSpPr>
              <p:nvPr/>
            </p:nvGrpSpPr>
            <p:grpSpPr bwMode="auto">
              <a:xfrm>
                <a:off x="2791" y="5353"/>
                <a:ext cx="824" cy="518"/>
                <a:chOff x="2791" y="5353"/>
                <a:chExt cx="824" cy="518"/>
              </a:xfrm>
            </p:grpSpPr>
            <p:sp>
              <p:nvSpPr>
                <p:cNvPr id="25660" name="Rectangle 137"/>
                <p:cNvSpPr>
                  <a:spLocks noChangeArrowheads="1"/>
                </p:cNvSpPr>
                <p:nvPr/>
              </p:nvSpPr>
              <p:spPr bwMode="auto">
                <a:xfrm>
                  <a:off x="2834" y="5353"/>
                  <a:ext cx="73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661" name="Rectangle 204"/>
                <p:cNvSpPr>
                  <a:spLocks noChangeArrowheads="1"/>
                </p:cNvSpPr>
                <p:nvPr/>
              </p:nvSpPr>
              <p:spPr bwMode="auto">
                <a:xfrm>
                  <a:off x="2791" y="5353"/>
                  <a:ext cx="82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36" name="Group 207"/>
              <p:cNvGrpSpPr>
                <a:grpSpLocks/>
              </p:cNvGrpSpPr>
              <p:nvPr/>
            </p:nvGrpSpPr>
            <p:grpSpPr bwMode="auto">
              <a:xfrm>
                <a:off x="0" y="5871"/>
                <a:ext cx="1006" cy="748"/>
                <a:chOff x="0" y="5871"/>
                <a:chExt cx="1006" cy="748"/>
              </a:xfrm>
            </p:grpSpPr>
            <p:sp>
              <p:nvSpPr>
                <p:cNvPr id="25658" name="Rectangle 138"/>
                <p:cNvSpPr>
                  <a:spLocks noChangeArrowheads="1"/>
                </p:cNvSpPr>
                <p:nvPr/>
              </p:nvSpPr>
              <p:spPr bwMode="auto">
                <a:xfrm>
                  <a:off x="43" y="5871"/>
                  <a:ext cx="920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гниль донца гиацинтов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659" name="Rectangle 206"/>
                <p:cNvSpPr>
                  <a:spLocks noChangeArrowheads="1"/>
                </p:cNvSpPr>
                <p:nvPr/>
              </p:nvSpPr>
              <p:spPr bwMode="auto">
                <a:xfrm>
                  <a:off x="0" y="5871"/>
                  <a:ext cx="1006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37" name="Group 209"/>
              <p:cNvGrpSpPr>
                <a:grpSpLocks/>
              </p:cNvGrpSpPr>
              <p:nvPr/>
            </p:nvGrpSpPr>
            <p:grpSpPr bwMode="auto">
              <a:xfrm>
                <a:off x="1006" y="5871"/>
                <a:ext cx="961" cy="748"/>
                <a:chOff x="1006" y="5871"/>
                <a:chExt cx="961" cy="748"/>
              </a:xfrm>
            </p:grpSpPr>
            <p:sp>
              <p:nvSpPr>
                <p:cNvPr id="25656" name="Rectangle 139"/>
                <p:cNvSpPr>
                  <a:spLocks noChangeArrowheads="1"/>
                </p:cNvSpPr>
                <p:nvPr/>
              </p:nvSpPr>
              <p:spPr bwMode="auto">
                <a:xfrm>
                  <a:off x="1049" y="5871"/>
                  <a:ext cx="875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71-75%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657" name="Rectangle 208"/>
                <p:cNvSpPr>
                  <a:spLocks noChangeArrowheads="1"/>
                </p:cNvSpPr>
                <p:nvPr/>
              </p:nvSpPr>
              <p:spPr bwMode="auto">
                <a:xfrm>
                  <a:off x="1006" y="5871"/>
                  <a:ext cx="961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38" name="Group 211"/>
              <p:cNvGrpSpPr>
                <a:grpSpLocks/>
              </p:cNvGrpSpPr>
              <p:nvPr/>
            </p:nvGrpSpPr>
            <p:grpSpPr bwMode="auto">
              <a:xfrm>
                <a:off x="1967" y="5871"/>
                <a:ext cx="824" cy="748"/>
                <a:chOff x="1967" y="5871"/>
                <a:chExt cx="824" cy="748"/>
              </a:xfrm>
            </p:grpSpPr>
            <p:sp>
              <p:nvSpPr>
                <p:cNvPr id="25654" name="Rectangle 140"/>
                <p:cNvSpPr>
                  <a:spLocks noChangeArrowheads="1"/>
                </p:cNvSpPr>
                <p:nvPr/>
              </p:nvSpPr>
              <p:spPr bwMode="auto">
                <a:xfrm>
                  <a:off x="2010" y="5871"/>
                  <a:ext cx="738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655" name="Rectangle 210"/>
                <p:cNvSpPr>
                  <a:spLocks noChangeArrowheads="1"/>
                </p:cNvSpPr>
                <p:nvPr/>
              </p:nvSpPr>
              <p:spPr bwMode="auto">
                <a:xfrm>
                  <a:off x="1967" y="5871"/>
                  <a:ext cx="824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39" name="Group 213"/>
              <p:cNvGrpSpPr>
                <a:grpSpLocks/>
              </p:cNvGrpSpPr>
              <p:nvPr/>
            </p:nvGrpSpPr>
            <p:grpSpPr bwMode="auto">
              <a:xfrm>
                <a:off x="2791" y="5871"/>
                <a:ext cx="824" cy="748"/>
                <a:chOff x="2791" y="5871"/>
                <a:chExt cx="824" cy="748"/>
              </a:xfrm>
            </p:grpSpPr>
            <p:sp>
              <p:nvSpPr>
                <p:cNvPr id="25652" name="Rectangle 141"/>
                <p:cNvSpPr>
                  <a:spLocks noChangeArrowheads="1"/>
                </p:cNvSpPr>
                <p:nvPr/>
              </p:nvSpPr>
              <p:spPr bwMode="auto">
                <a:xfrm>
                  <a:off x="2834" y="5871"/>
                  <a:ext cx="738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Увеличивает длину цветоножки на 20-30%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653" name="Rectangle 212"/>
                <p:cNvSpPr>
                  <a:spLocks noChangeArrowheads="1"/>
                </p:cNvSpPr>
                <p:nvPr/>
              </p:nvSpPr>
              <p:spPr bwMode="auto">
                <a:xfrm>
                  <a:off x="2791" y="5871"/>
                  <a:ext cx="824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40" name="Group 215"/>
              <p:cNvGrpSpPr>
                <a:grpSpLocks/>
              </p:cNvGrpSpPr>
              <p:nvPr/>
            </p:nvGrpSpPr>
            <p:grpSpPr bwMode="auto">
              <a:xfrm>
                <a:off x="0" y="6619"/>
                <a:ext cx="1006" cy="633"/>
                <a:chOff x="0" y="6619"/>
                <a:chExt cx="1006" cy="633"/>
              </a:xfrm>
            </p:grpSpPr>
            <p:sp>
              <p:nvSpPr>
                <p:cNvPr id="25650" name="Rectangle 142"/>
                <p:cNvSpPr>
                  <a:spLocks noChangeArrowheads="1"/>
                </p:cNvSpPr>
                <p:nvPr/>
              </p:nvSpPr>
              <p:spPr bwMode="auto">
                <a:xfrm>
                  <a:off x="43" y="6619"/>
                  <a:ext cx="920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фузариозное увядание хризантем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651" name="Rectangle 214"/>
                <p:cNvSpPr>
                  <a:spLocks noChangeArrowheads="1"/>
                </p:cNvSpPr>
                <p:nvPr/>
              </p:nvSpPr>
              <p:spPr bwMode="auto">
                <a:xfrm>
                  <a:off x="0" y="6619"/>
                  <a:ext cx="100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41" name="Group 217"/>
              <p:cNvGrpSpPr>
                <a:grpSpLocks/>
              </p:cNvGrpSpPr>
              <p:nvPr/>
            </p:nvGrpSpPr>
            <p:grpSpPr bwMode="auto">
              <a:xfrm>
                <a:off x="1006" y="6619"/>
                <a:ext cx="961" cy="633"/>
                <a:chOff x="1006" y="6619"/>
                <a:chExt cx="961" cy="633"/>
              </a:xfrm>
            </p:grpSpPr>
            <p:sp>
              <p:nvSpPr>
                <p:cNvPr id="25648" name="Rectangle 143"/>
                <p:cNvSpPr>
                  <a:spLocks noChangeArrowheads="1"/>
                </p:cNvSpPr>
                <p:nvPr/>
              </p:nvSpPr>
              <p:spPr bwMode="auto">
                <a:xfrm>
                  <a:off x="1049" y="6619"/>
                  <a:ext cx="875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60-66%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649" name="Rectangle 216"/>
                <p:cNvSpPr>
                  <a:spLocks noChangeArrowheads="1"/>
                </p:cNvSpPr>
                <p:nvPr/>
              </p:nvSpPr>
              <p:spPr bwMode="auto">
                <a:xfrm>
                  <a:off x="1006" y="6619"/>
                  <a:ext cx="961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42" name="Group 219"/>
              <p:cNvGrpSpPr>
                <a:grpSpLocks/>
              </p:cNvGrpSpPr>
              <p:nvPr/>
            </p:nvGrpSpPr>
            <p:grpSpPr bwMode="auto">
              <a:xfrm>
                <a:off x="1967" y="6619"/>
                <a:ext cx="824" cy="633"/>
                <a:chOff x="1967" y="6619"/>
                <a:chExt cx="824" cy="633"/>
              </a:xfrm>
            </p:grpSpPr>
            <p:sp>
              <p:nvSpPr>
                <p:cNvPr id="25646" name="Rectangle 144"/>
                <p:cNvSpPr>
                  <a:spLocks noChangeArrowheads="1"/>
                </p:cNvSpPr>
                <p:nvPr/>
              </p:nvSpPr>
              <p:spPr bwMode="auto">
                <a:xfrm>
                  <a:off x="2010" y="6619"/>
                  <a:ext cx="738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647" name="Rectangle 218"/>
                <p:cNvSpPr>
                  <a:spLocks noChangeArrowheads="1"/>
                </p:cNvSpPr>
                <p:nvPr/>
              </p:nvSpPr>
              <p:spPr bwMode="auto">
                <a:xfrm>
                  <a:off x="1967" y="6619"/>
                  <a:ext cx="82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43" name="Group 221"/>
              <p:cNvGrpSpPr>
                <a:grpSpLocks/>
              </p:cNvGrpSpPr>
              <p:nvPr/>
            </p:nvGrpSpPr>
            <p:grpSpPr bwMode="auto">
              <a:xfrm>
                <a:off x="2791" y="6619"/>
                <a:ext cx="824" cy="633"/>
                <a:chOff x="2791" y="6619"/>
                <a:chExt cx="824" cy="633"/>
              </a:xfrm>
            </p:grpSpPr>
            <p:sp>
              <p:nvSpPr>
                <p:cNvPr id="25644" name="Rectangle 145"/>
                <p:cNvSpPr>
                  <a:spLocks noChangeArrowheads="1"/>
                </p:cNvSpPr>
                <p:nvPr/>
              </p:nvSpPr>
              <p:spPr bwMode="auto">
                <a:xfrm>
                  <a:off x="2834" y="6619"/>
                  <a:ext cx="738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14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>
                    <a:lnSpc>
                      <a:spcPct val="85000"/>
                    </a:lnSpc>
                  </a:pP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645" name="Rectangle 220"/>
                <p:cNvSpPr>
                  <a:spLocks noChangeArrowheads="1"/>
                </p:cNvSpPr>
                <p:nvPr/>
              </p:nvSpPr>
              <p:spPr bwMode="auto">
                <a:xfrm>
                  <a:off x="2791" y="6619"/>
                  <a:ext cx="82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5605" name="Rectangle 223"/>
            <p:cNvSpPr>
              <a:spLocks noChangeArrowheads="1"/>
            </p:cNvSpPr>
            <p:nvPr/>
          </p:nvSpPr>
          <p:spPr bwMode="auto">
            <a:xfrm>
              <a:off x="-3" y="-3"/>
              <a:ext cx="3621" cy="725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610600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Arial" charset="0"/>
              </a:rPr>
              <a:t>Экономическая эффективность </a:t>
            </a:r>
            <a:r>
              <a:rPr lang="ru-RU" sz="2000" b="1" i="1" dirty="0">
                <a:solidFill>
                  <a:schemeClr val="accent2"/>
                </a:solidFill>
                <a:latin typeface="Arial" charset="0"/>
              </a:rPr>
              <a:t>Псевдобактерина</a:t>
            </a:r>
            <a:r>
              <a:rPr lang="ru-RU" sz="2000" b="1" baseline="30000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®</a:t>
            </a:r>
            <a:r>
              <a:rPr lang="ru-RU" sz="2000" b="1" i="1" dirty="0">
                <a:solidFill>
                  <a:schemeClr val="accent2"/>
                </a:solidFill>
                <a:latin typeface="Arial" charset="0"/>
              </a:rPr>
              <a:t>-2</a:t>
            </a:r>
            <a:r>
              <a:rPr lang="ru-RU" sz="2000" b="1" dirty="0">
                <a:solidFill>
                  <a:schemeClr val="accent2"/>
                </a:solidFill>
                <a:latin typeface="Arial" charset="0"/>
              </a:rPr>
              <a:t> , ПС </a:t>
            </a:r>
          </a:p>
          <a:p>
            <a:pPr algn="ctr"/>
            <a:r>
              <a:rPr lang="ru-RU" sz="2000" b="1" dirty="0">
                <a:solidFill>
                  <a:schemeClr val="accent2"/>
                </a:solidFill>
                <a:latin typeface="Arial" charset="0"/>
              </a:rPr>
              <a:t>(</a:t>
            </a:r>
            <a:r>
              <a:rPr lang="ru-RU" sz="1800" dirty="0">
                <a:solidFill>
                  <a:schemeClr val="accent2"/>
                </a:solidFill>
                <a:latin typeface="Arial" charset="0"/>
              </a:rPr>
              <a:t>на примере </a:t>
            </a:r>
            <a:r>
              <a:rPr lang="ru-RU" sz="1800" dirty="0" smtClean="0">
                <a:solidFill>
                  <a:schemeClr val="accent2"/>
                </a:solidFill>
                <a:latin typeface="Arial" charset="0"/>
              </a:rPr>
              <a:t>ООО НПП «Гибрид» Ростовской области) </a:t>
            </a:r>
            <a:r>
              <a:rPr lang="ru-RU" sz="1800" dirty="0">
                <a:solidFill>
                  <a:schemeClr val="accent2"/>
                </a:solidFill>
                <a:latin typeface="Arial" charset="0"/>
              </a:rPr>
              <a:t>в ценах </a:t>
            </a:r>
            <a:r>
              <a:rPr lang="ru-RU" sz="1800" dirty="0" smtClean="0">
                <a:solidFill>
                  <a:schemeClr val="accent2"/>
                </a:solidFill>
                <a:latin typeface="Arial" charset="0"/>
              </a:rPr>
              <a:t>2017 </a:t>
            </a:r>
            <a:r>
              <a:rPr lang="ru-RU" sz="1800" dirty="0">
                <a:solidFill>
                  <a:schemeClr val="accent2"/>
                </a:solidFill>
                <a:latin typeface="Arial" charset="0"/>
              </a:rPr>
              <a:t>г.</a:t>
            </a: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304800" y="1066800"/>
            <a:ext cx="8610600" cy="5486400"/>
            <a:chOff x="-3" y="-3"/>
            <a:chExt cx="4350" cy="5703"/>
          </a:xfrm>
        </p:grpSpPr>
        <p:grpSp>
          <p:nvGrpSpPr>
            <p:cNvPr id="26628" name="Group 4"/>
            <p:cNvGrpSpPr>
              <a:grpSpLocks/>
            </p:cNvGrpSpPr>
            <p:nvPr/>
          </p:nvGrpSpPr>
          <p:grpSpPr bwMode="auto">
            <a:xfrm>
              <a:off x="0" y="0"/>
              <a:ext cx="4344" cy="5697"/>
              <a:chOff x="0" y="0"/>
              <a:chExt cx="4344" cy="5697"/>
            </a:xfrm>
          </p:grpSpPr>
          <p:grpSp>
            <p:nvGrpSpPr>
              <p:cNvPr id="26630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1187" cy="863"/>
                <a:chOff x="0" y="0"/>
                <a:chExt cx="1187" cy="863"/>
              </a:xfrm>
            </p:grpSpPr>
            <p:sp>
              <p:nvSpPr>
                <p:cNvPr id="26760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101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200" b="1">
                      <a:solidFill>
                        <a:srgbClr val="FFFFFF"/>
                      </a:solidFill>
                      <a:latin typeface="Arial" charset="0"/>
                    </a:rPr>
                    <a:t>Варианты</a:t>
                  </a:r>
                  <a:endParaRPr lang="ru-RU" sz="12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2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761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87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31" name="Group 8"/>
              <p:cNvGrpSpPr>
                <a:grpSpLocks/>
              </p:cNvGrpSpPr>
              <p:nvPr/>
            </p:nvGrpSpPr>
            <p:grpSpPr bwMode="auto">
              <a:xfrm>
                <a:off x="1187" y="0"/>
                <a:ext cx="541" cy="863"/>
                <a:chOff x="1187" y="0"/>
                <a:chExt cx="541" cy="863"/>
              </a:xfrm>
            </p:grpSpPr>
            <p:sp>
              <p:nvSpPr>
                <p:cNvPr id="26758" name="Rectangle 9"/>
                <p:cNvSpPr>
                  <a:spLocks noChangeArrowheads="1"/>
                </p:cNvSpPr>
                <p:nvPr/>
              </p:nvSpPr>
              <p:spPr bwMode="auto">
                <a:xfrm>
                  <a:off x="1230" y="0"/>
                  <a:ext cx="455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200" b="1">
                      <a:solidFill>
                        <a:srgbClr val="FFFFFF"/>
                      </a:solidFill>
                      <a:latin typeface="Arial" charset="0"/>
                    </a:rPr>
                    <a:t>Урожай, ц/га</a:t>
                  </a:r>
                  <a:endParaRPr lang="ru-RU" sz="12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2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759" name="Rectangle 10"/>
                <p:cNvSpPr>
                  <a:spLocks noChangeArrowheads="1"/>
                </p:cNvSpPr>
                <p:nvPr/>
              </p:nvSpPr>
              <p:spPr bwMode="auto">
                <a:xfrm>
                  <a:off x="1187" y="0"/>
                  <a:ext cx="541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32" name="Group 11"/>
              <p:cNvGrpSpPr>
                <a:grpSpLocks/>
              </p:cNvGrpSpPr>
              <p:nvPr/>
            </p:nvGrpSpPr>
            <p:grpSpPr bwMode="auto">
              <a:xfrm>
                <a:off x="1728" y="0"/>
                <a:ext cx="636" cy="863"/>
                <a:chOff x="1728" y="0"/>
                <a:chExt cx="636" cy="863"/>
              </a:xfrm>
            </p:grpSpPr>
            <p:sp>
              <p:nvSpPr>
                <p:cNvPr id="26756" name="Rectangle 12"/>
                <p:cNvSpPr>
                  <a:spLocks noChangeArrowheads="1"/>
                </p:cNvSpPr>
                <p:nvPr/>
              </p:nvSpPr>
              <p:spPr bwMode="auto">
                <a:xfrm>
                  <a:off x="1771" y="0"/>
                  <a:ext cx="550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200" b="1">
                      <a:solidFill>
                        <a:srgbClr val="FFFFFF"/>
                      </a:solidFill>
                      <a:latin typeface="Arial" charset="0"/>
                    </a:rPr>
                    <a:t>Прибавка урожая, ц/га</a:t>
                  </a:r>
                  <a:endParaRPr lang="ru-RU" sz="12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2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757" name="Rectangle 13"/>
                <p:cNvSpPr>
                  <a:spLocks noChangeArrowheads="1"/>
                </p:cNvSpPr>
                <p:nvPr/>
              </p:nvSpPr>
              <p:spPr bwMode="auto">
                <a:xfrm>
                  <a:off x="1728" y="0"/>
                  <a:ext cx="636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33" name="Group 14"/>
              <p:cNvGrpSpPr>
                <a:grpSpLocks/>
              </p:cNvGrpSpPr>
              <p:nvPr/>
            </p:nvGrpSpPr>
            <p:grpSpPr bwMode="auto">
              <a:xfrm>
                <a:off x="2364" y="0"/>
                <a:ext cx="661" cy="863"/>
                <a:chOff x="2364" y="0"/>
                <a:chExt cx="661" cy="863"/>
              </a:xfrm>
            </p:grpSpPr>
            <p:sp>
              <p:nvSpPr>
                <p:cNvPr id="26754" name="Rectangle 15"/>
                <p:cNvSpPr>
                  <a:spLocks noChangeArrowheads="1"/>
                </p:cNvSpPr>
                <p:nvPr/>
              </p:nvSpPr>
              <p:spPr bwMode="auto">
                <a:xfrm>
                  <a:off x="2407" y="0"/>
                  <a:ext cx="575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200" b="1">
                      <a:solidFill>
                        <a:srgbClr val="FFFFFF"/>
                      </a:solidFill>
                      <a:latin typeface="Arial" charset="0"/>
                    </a:rPr>
                    <a:t>Стоимость прибавки урожая, руб/га</a:t>
                  </a:r>
                  <a:endParaRPr lang="ru-RU" sz="12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2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755" name="Rectangle 16"/>
                <p:cNvSpPr>
                  <a:spLocks noChangeArrowheads="1"/>
                </p:cNvSpPr>
                <p:nvPr/>
              </p:nvSpPr>
              <p:spPr bwMode="auto">
                <a:xfrm>
                  <a:off x="2364" y="0"/>
                  <a:ext cx="661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34" name="Group 17"/>
              <p:cNvGrpSpPr>
                <a:grpSpLocks/>
              </p:cNvGrpSpPr>
              <p:nvPr/>
            </p:nvGrpSpPr>
            <p:grpSpPr bwMode="auto">
              <a:xfrm>
                <a:off x="3025" y="0"/>
                <a:ext cx="668" cy="863"/>
                <a:chOff x="3025" y="0"/>
                <a:chExt cx="668" cy="863"/>
              </a:xfrm>
            </p:grpSpPr>
            <p:sp>
              <p:nvSpPr>
                <p:cNvPr id="26752" name="Rectangle 18"/>
                <p:cNvSpPr>
                  <a:spLocks noChangeArrowheads="1"/>
                </p:cNvSpPr>
                <p:nvPr/>
              </p:nvSpPr>
              <p:spPr bwMode="auto">
                <a:xfrm>
                  <a:off x="3068" y="0"/>
                  <a:ext cx="582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200" b="1">
                      <a:solidFill>
                        <a:srgbClr val="FFFFFF"/>
                      </a:solidFill>
                      <a:latin typeface="Arial" charset="0"/>
                    </a:rPr>
                    <a:t>Стоимость препарата, руб/га</a:t>
                  </a:r>
                  <a:endParaRPr lang="ru-RU" sz="12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753" name="Rectangle 19"/>
                <p:cNvSpPr>
                  <a:spLocks noChangeArrowheads="1"/>
                </p:cNvSpPr>
                <p:nvPr/>
              </p:nvSpPr>
              <p:spPr bwMode="auto">
                <a:xfrm>
                  <a:off x="3025" y="0"/>
                  <a:ext cx="668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35" name="Group 20"/>
              <p:cNvGrpSpPr>
                <a:grpSpLocks/>
              </p:cNvGrpSpPr>
              <p:nvPr/>
            </p:nvGrpSpPr>
            <p:grpSpPr bwMode="auto">
              <a:xfrm>
                <a:off x="3693" y="0"/>
                <a:ext cx="651" cy="863"/>
                <a:chOff x="3693" y="0"/>
                <a:chExt cx="651" cy="863"/>
              </a:xfrm>
            </p:grpSpPr>
            <p:sp>
              <p:nvSpPr>
                <p:cNvPr id="26750" name="Rectangle 21"/>
                <p:cNvSpPr>
                  <a:spLocks noChangeArrowheads="1"/>
                </p:cNvSpPr>
                <p:nvPr/>
              </p:nvSpPr>
              <p:spPr bwMode="auto">
                <a:xfrm>
                  <a:off x="3736" y="0"/>
                  <a:ext cx="565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200" b="1">
                      <a:solidFill>
                        <a:srgbClr val="FFFFFF"/>
                      </a:solidFill>
                      <a:latin typeface="Arial" charset="0"/>
                    </a:rPr>
                    <a:t>Чистый доход, руб/га</a:t>
                  </a:r>
                  <a:endParaRPr lang="ru-RU" sz="12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2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751" name="Rectangle 22"/>
                <p:cNvSpPr>
                  <a:spLocks noChangeArrowheads="1"/>
                </p:cNvSpPr>
                <p:nvPr/>
              </p:nvSpPr>
              <p:spPr bwMode="auto">
                <a:xfrm>
                  <a:off x="3693" y="0"/>
                  <a:ext cx="651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36" name="Group 23"/>
              <p:cNvGrpSpPr>
                <a:grpSpLocks/>
              </p:cNvGrpSpPr>
              <p:nvPr/>
            </p:nvGrpSpPr>
            <p:grpSpPr bwMode="auto">
              <a:xfrm>
                <a:off x="0" y="863"/>
                <a:ext cx="4344" cy="403"/>
                <a:chOff x="0" y="863"/>
                <a:chExt cx="4344" cy="403"/>
              </a:xfrm>
            </p:grpSpPr>
            <p:sp>
              <p:nvSpPr>
                <p:cNvPr id="26748" name="Rectangle 24"/>
                <p:cNvSpPr>
                  <a:spLocks noChangeArrowheads="1"/>
                </p:cNvSpPr>
                <p:nvPr/>
              </p:nvSpPr>
              <p:spPr bwMode="auto">
                <a:xfrm>
                  <a:off x="43" y="863"/>
                  <a:ext cx="425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 dirty="0">
                      <a:solidFill>
                        <a:srgbClr val="FFFF00"/>
                      </a:solidFill>
                      <a:latin typeface="Arial" charset="0"/>
                    </a:rPr>
                    <a:t>Озимая пшеница, сорт </a:t>
                  </a:r>
                  <a:r>
                    <a:rPr lang="ru-RU" sz="1400" b="1" dirty="0" smtClean="0">
                      <a:solidFill>
                        <a:srgbClr val="FFFF00"/>
                      </a:solidFill>
                      <a:latin typeface="Arial" charset="0"/>
                    </a:rPr>
                    <a:t>Одесская 200</a:t>
                  </a:r>
                  <a:endParaRPr lang="ru-RU" sz="1400" b="1" dirty="0">
                    <a:solidFill>
                      <a:srgbClr val="FFFF00"/>
                    </a:solidFill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749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863"/>
                  <a:ext cx="434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37" name="Group 26"/>
              <p:cNvGrpSpPr>
                <a:grpSpLocks/>
              </p:cNvGrpSpPr>
              <p:nvPr/>
            </p:nvGrpSpPr>
            <p:grpSpPr bwMode="auto">
              <a:xfrm>
                <a:off x="0" y="1266"/>
                <a:ext cx="1187" cy="863"/>
                <a:chOff x="0" y="1266"/>
                <a:chExt cx="1187" cy="863"/>
              </a:xfrm>
            </p:grpSpPr>
            <p:sp>
              <p:nvSpPr>
                <p:cNvPr id="26746" name="Rectangle 27"/>
                <p:cNvSpPr>
                  <a:spLocks noChangeArrowheads="1"/>
                </p:cNvSpPr>
                <p:nvPr/>
              </p:nvSpPr>
              <p:spPr bwMode="auto">
                <a:xfrm>
                  <a:off x="43" y="1266"/>
                  <a:ext cx="1101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200" b="1" i="1" dirty="0">
                      <a:solidFill>
                        <a:srgbClr val="FFFFFF"/>
                      </a:solidFill>
                      <a:latin typeface="Arial" charset="0"/>
                    </a:rPr>
                    <a:t>Псевдобактерин</a:t>
                  </a:r>
                  <a:r>
                    <a:rPr lang="ru-RU" sz="1400" baseline="30000" dirty="0">
                      <a:ea typeface="Arial Unicode MS" pitchFamily="34" charset="-128"/>
                      <a:cs typeface="Arial Unicode MS" pitchFamily="34" charset="-128"/>
                    </a:rPr>
                    <a:t>®</a:t>
                  </a:r>
                  <a:r>
                    <a:rPr lang="ru-RU" sz="1200" b="1" i="1" dirty="0">
                      <a:solidFill>
                        <a:srgbClr val="FFFFFF"/>
                      </a:solidFill>
                      <a:latin typeface="Arial" charset="0"/>
                    </a:rPr>
                    <a:t>-2</a:t>
                  </a:r>
                  <a:r>
                    <a:rPr lang="ru-RU" sz="1200" b="1" dirty="0">
                      <a:solidFill>
                        <a:srgbClr val="FFFFFF"/>
                      </a:solidFill>
                      <a:latin typeface="Arial" charset="0"/>
                    </a:rPr>
                    <a:t>, ПС (протравливание семян </a:t>
                  </a:r>
                  <a:endParaRPr lang="ru-RU" sz="1200" b="1" dirty="0" smtClean="0">
                    <a:solidFill>
                      <a:srgbClr val="FFFFFF"/>
                    </a:solidFill>
                    <a:latin typeface="Arial" charset="0"/>
                  </a:endParaRPr>
                </a:p>
                <a:p>
                  <a:pPr algn="ctr"/>
                  <a:r>
                    <a:rPr lang="ru-RU" sz="1200" b="1" dirty="0" smtClean="0">
                      <a:solidFill>
                        <a:srgbClr val="FFFFFF"/>
                      </a:solidFill>
                      <a:latin typeface="Arial" charset="0"/>
                    </a:rPr>
                    <a:t>и 2 обработки </a:t>
                  </a:r>
                  <a:r>
                    <a:rPr lang="ru-RU" sz="1200" b="1" dirty="0">
                      <a:solidFill>
                        <a:srgbClr val="FFFFFF"/>
                      </a:solidFill>
                      <a:latin typeface="Arial" charset="0"/>
                    </a:rPr>
                    <a:t>по вегетации)</a:t>
                  </a:r>
                  <a:endParaRPr lang="ru-RU" sz="12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747" name="Rectangle 28"/>
                <p:cNvSpPr>
                  <a:spLocks noChangeArrowheads="1"/>
                </p:cNvSpPr>
                <p:nvPr/>
              </p:nvSpPr>
              <p:spPr bwMode="auto">
                <a:xfrm>
                  <a:off x="0" y="1266"/>
                  <a:ext cx="1187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38" name="Group 29"/>
              <p:cNvGrpSpPr>
                <a:grpSpLocks/>
              </p:cNvGrpSpPr>
              <p:nvPr/>
            </p:nvGrpSpPr>
            <p:grpSpPr bwMode="auto">
              <a:xfrm>
                <a:off x="1187" y="1266"/>
                <a:ext cx="541" cy="863"/>
                <a:chOff x="1187" y="1266"/>
                <a:chExt cx="541" cy="863"/>
              </a:xfrm>
            </p:grpSpPr>
            <p:sp>
              <p:nvSpPr>
                <p:cNvPr id="26744" name="Rectangle 30"/>
                <p:cNvSpPr>
                  <a:spLocks noChangeArrowheads="1"/>
                </p:cNvSpPr>
                <p:nvPr/>
              </p:nvSpPr>
              <p:spPr bwMode="auto">
                <a:xfrm>
                  <a:off x="1230" y="1266"/>
                  <a:ext cx="455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 dirty="0" smtClean="0">
                      <a:solidFill>
                        <a:srgbClr val="FFFFFF"/>
                      </a:solidFill>
                      <a:latin typeface="Arial" charset="0"/>
                    </a:rPr>
                    <a:t>58,5</a:t>
                  </a:r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745" name="Rectangle 31"/>
                <p:cNvSpPr>
                  <a:spLocks noChangeArrowheads="1"/>
                </p:cNvSpPr>
                <p:nvPr/>
              </p:nvSpPr>
              <p:spPr bwMode="auto">
                <a:xfrm>
                  <a:off x="1187" y="1266"/>
                  <a:ext cx="541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39" name="Group 32"/>
              <p:cNvGrpSpPr>
                <a:grpSpLocks/>
              </p:cNvGrpSpPr>
              <p:nvPr/>
            </p:nvGrpSpPr>
            <p:grpSpPr bwMode="auto">
              <a:xfrm>
                <a:off x="1728" y="1266"/>
                <a:ext cx="636" cy="863"/>
                <a:chOff x="1728" y="1266"/>
                <a:chExt cx="636" cy="863"/>
              </a:xfrm>
            </p:grpSpPr>
            <p:sp>
              <p:nvSpPr>
                <p:cNvPr id="26742" name="Rectangle 33"/>
                <p:cNvSpPr>
                  <a:spLocks noChangeArrowheads="1"/>
                </p:cNvSpPr>
                <p:nvPr/>
              </p:nvSpPr>
              <p:spPr bwMode="auto">
                <a:xfrm>
                  <a:off x="1771" y="1266"/>
                  <a:ext cx="550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 dirty="0" smtClean="0">
                      <a:solidFill>
                        <a:srgbClr val="FFFFFF"/>
                      </a:solidFill>
                      <a:latin typeface="Arial" charset="0"/>
                    </a:rPr>
                    <a:t>11,5</a:t>
                  </a:r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743" name="Rectangle 34"/>
                <p:cNvSpPr>
                  <a:spLocks noChangeArrowheads="1"/>
                </p:cNvSpPr>
                <p:nvPr/>
              </p:nvSpPr>
              <p:spPr bwMode="auto">
                <a:xfrm>
                  <a:off x="1728" y="1266"/>
                  <a:ext cx="636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40" name="Group 35"/>
              <p:cNvGrpSpPr>
                <a:grpSpLocks/>
              </p:cNvGrpSpPr>
              <p:nvPr/>
            </p:nvGrpSpPr>
            <p:grpSpPr bwMode="auto">
              <a:xfrm>
                <a:off x="2364" y="1266"/>
                <a:ext cx="661" cy="863"/>
                <a:chOff x="2364" y="1266"/>
                <a:chExt cx="661" cy="863"/>
              </a:xfrm>
            </p:grpSpPr>
            <p:sp>
              <p:nvSpPr>
                <p:cNvPr id="26740" name="Rectangle 36"/>
                <p:cNvSpPr>
                  <a:spLocks noChangeArrowheads="1"/>
                </p:cNvSpPr>
                <p:nvPr/>
              </p:nvSpPr>
              <p:spPr bwMode="auto">
                <a:xfrm>
                  <a:off x="2407" y="1266"/>
                  <a:ext cx="575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 dirty="0" smtClean="0">
                      <a:solidFill>
                        <a:srgbClr val="FFFFFF"/>
                      </a:solidFill>
                      <a:latin typeface="Arial" charset="0"/>
                    </a:rPr>
                    <a:t>9200</a:t>
                  </a:r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741" name="Rectangle 37"/>
                <p:cNvSpPr>
                  <a:spLocks noChangeArrowheads="1"/>
                </p:cNvSpPr>
                <p:nvPr/>
              </p:nvSpPr>
              <p:spPr bwMode="auto">
                <a:xfrm>
                  <a:off x="2364" y="1266"/>
                  <a:ext cx="661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41" name="Group 38"/>
              <p:cNvGrpSpPr>
                <a:grpSpLocks/>
              </p:cNvGrpSpPr>
              <p:nvPr/>
            </p:nvGrpSpPr>
            <p:grpSpPr bwMode="auto">
              <a:xfrm>
                <a:off x="3025" y="1266"/>
                <a:ext cx="668" cy="863"/>
                <a:chOff x="3025" y="1266"/>
                <a:chExt cx="668" cy="863"/>
              </a:xfrm>
            </p:grpSpPr>
            <p:sp>
              <p:nvSpPr>
                <p:cNvPr id="26738" name="Rectangle 39"/>
                <p:cNvSpPr>
                  <a:spLocks noChangeArrowheads="1"/>
                </p:cNvSpPr>
                <p:nvPr/>
              </p:nvSpPr>
              <p:spPr bwMode="auto">
                <a:xfrm>
                  <a:off x="3068" y="1266"/>
                  <a:ext cx="582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 dirty="0" smtClean="0">
                      <a:solidFill>
                        <a:srgbClr val="FFFFFF"/>
                      </a:solidFill>
                      <a:latin typeface="Arial" charset="0"/>
                    </a:rPr>
                    <a:t>270</a:t>
                  </a:r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739" name="Rectangle 40"/>
                <p:cNvSpPr>
                  <a:spLocks noChangeArrowheads="1"/>
                </p:cNvSpPr>
                <p:nvPr/>
              </p:nvSpPr>
              <p:spPr bwMode="auto">
                <a:xfrm>
                  <a:off x="3025" y="1266"/>
                  <a:ext cx="668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42" name="Group 41"/>
              <p:cNvGrpSpPr>
                <a:grpSpLocks/>
              </p:cNvGrpSpPr>
              <p:nvPr/>
            </p:nvGrpSpPr>
            <p:grpSpPr bwMode="auto">
              <a:xfrm>
                <a:off x="3693" y="1266"/>
                <a:ext cx="651" cy="863"/>
                <a:chOff x="3693" y="1266"/>
                <a:chExt cx="651" cy="863"/>
              </a:xfrm>
            </p:grpSpPr>
            <p:sp>
              <p:nvSpPr>
                <p:cNvPr id="26736" name="Rectangle 42"/>
                <p:cNvSpPr>
                  <a:spLocks noChangeArrowheads="1"/>
                </p:cNvSpPr>
                <p:nvPr/>
              </p:nvSpPr>
              <p:spPr bwMode="auto">
                <a:xfrm>
                  <a:off x="3736" y="1266"/>
                  <a:ext cx="565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 dirty="0" smtClean="0">
                      <a:solidFill>
                        <a:srgbClr val="FFFFFF"/>
                      </a:solidFill>
                      <a:latin typeface="Arial" charset="0"/>
                    </a:rPr>
                    <a:t>+8930</a:t>
                  </a:r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737" name="Rectangle 43"/>
                <p:cNvSpPr>
                  <a:spLocks noChangeArrowheads="1"/>
                </p:cNvSpPr>
                <p:nvPr/>
              </p:nvSpPr>
              <p:spPr bwMode="auto">
                <a:xfrm>
                  <a:off x="3693" y="1266"/>
                  <a:ext cx="651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43" name="Group 44"/>
              <p:cNvGrpSpPr>
                <a:grpSpLocks/>
              </p:cNvGrpSpPr>
              <p:nvPr/>
            </p:nvGrpSpPr>
            <p:grpSpPr bwMode="auto">
              <a:xfrm>
                <a:off x="0" y="2129"/>
                <a:ext cx="1187" cy="863"/>
                <a:chOff x="0" y="2129"/>
                <a:chExt cx="1187" cy="863"/>
              </a:xfrm>
            </p:grpSpPr>
            <p:sp>
              <p:nvSpPr>
                <p:cNvPr id="26734" name="Rectangle 45"/>
                <p:cNvSpPr>
                  <a:spLocks noChangeArrowheads="1"/>
                </p:cNvSpPr>
                <p:nvPr/>
              </p:nvSpPr>
              <p:spPr bwMode="auto">
                <a:xfrm>
                  <a:off x="43" y="2129"/>
                  <a:ext cx="1101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200" b="1" dirty="0">
                      <a:solidFill>
                        <a:srgbClr val="FFFFFF"/>
                      </a:solidFill>
                      <a:latin typeface="Arial" charset="0"/>
                    </a:rPr>
                    <a:t>Химические препараты </a:t>
                  </a:r>
                  <a:r>
                    <a:rPr lang="ru-RU" sz="1200" b="1" dirty="0" smtClean="0">
                      <a:solidFill>
                        <a:srgbClr val="FFFFFF"/>
                      </a:solidFill>
                      <a:latin typeface="Arial" charset="0"/>
                    </a:rPr>
                    <a:t>(протравливание </a:t>
                  </a:r>
                  <a:r>
                    <a:rPr lang="ru-RU" sz="1200" b="1" dirty="0">
                      <a:solidFill>
                        <a:srgbClr val="FFFFFF"/>
                      </a:solidFill>
                      <a:latin typeface="Arial" charset="0"/>
                    </a:rPr>
                    <a:t>семян </a:t>
                  </a:r>
                  <a:endParaRPr lang="ru-RU" sz="1200" b="1" dirty="0" smtClean="0">
                    <a:solidFill>
                      <a:srgbClr val="FFFFFF"/>
                    </a:solidFill>
                    <a:latin typeface="Arial" charset="0"/>
                  </a:endParaRPr>
                </a:p>
                <a:p>
                  <a:pPr algn="ctr"/>
                  <a:r>
                    <a:rPr lang="ru-RU" sz="1200" b="1" dirty="0" smtClean="0">
                      <a:solidFill>
                        <a:srgbClr val="FFFFFF"/>
                      </a:solidFill>
                      <a:latin typeface="Arial" charset="0"/>
                    </a:rPr>
                    <a:t>и 2 обработки </a:t>
                  </a:r>
                  <a:r>
                    <a:rPr lang="ru-RU" sz="1200" b="1" dirty="0">
                      <a:solidFill>
                        <a:srgbClr val="FFFFFF"/>
                      </a:solidFill>
                      <a:latin typeface="Arial" charset="0"/>
                    </a:rPr>
                    <a:t>по вегетации)</a:t>
                  </a:r>
                  <a:endParaRPr lang="ru-RU" sz="1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2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735" name="Rectangle 46"/>
                <p:cNvSpPr>
                  <a:spLocks noChangeArrowheads="1"/>
                </p:cNvSpPr>
                <p:nvPr/>
              </p:nvSpPr>
              <p:spPr bwMode="auto">
                <a:xfrm>
                  <a:off x="0" y="2129"/>
                  <a:ext cx="1187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44" name="Group 47"/>
              <p:cNvGrpSpPr>
                <a:grpSpLocks/>
              </p:cNvGrpSpPr>
              <p:nvPr/>
            </p:nvGrpSpPr>
            <p:grpSpPr bwMode="auto">
              <a:xfrm>
                <a:off x="1187" y="2129"/>
                <a:ext cx="541" cy="863"/>
                <a:chOff x="1187" y="2129"/>
                <a:chExt cx="541" cy="863"/>
              </a:xfrm>
            </p:grpSpPr>
            <p:sp>
              <p:nvSpPr>
                <p:cNvPr id="26732" name="Rectangle 48"/>
                <p:cNvSpPr>
                  <a:spLocks noChangeArrowheads="1"/>
                </p:cNvSpPr>
                <p:nvPr/>
              </p:nvSpPr>
              <p:spPr bwMode="auto">
                <a:xfrm>
                  <a:off x="1230" y="2129"/>
                  <a:ext cx="455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 dirty="0" smtClean="0">
                      <a:solidFill>
                        <a:srgbClr val="FFFFFF"/>
                      </a:solidFill>
                      <a:latin typeface="Arial" charset="0"/>
                    </a:rPr>
                    <a:t>58,5</a:t>
                  </a:r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733" name="Rectangle 49"/>
                <p:cNvSpPr>
                  <a:spLocks noChangeArrowheads="1"/>
                </p:cNvSpPr>
                <p:nvPr/>
              </p:nvSpPr>
              <p:spPr bwMode="auto">
                <a:xfrm>
                  <a:off x="1187" y="2129"/>
                  <a:ext cx="541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45" name="Group 50"/>
              <p:cNvGrpSpPr>
                <a:grpSpLocks/>
              </p:cNvGrpSpPr>
              <p:nvPr/>
            </p:nvGrpSpPr>
            <p:grpSpPr bwMode="auto">
              <a:xfrm>
                <a:off x="1728" y="2129"/>
                <a:ext cx="636" cy="863"/>
                <a:chOff x="1728" y="2129"/>
                <a:chExt cx="636" cy="863"/>
              </a:xfrm>
            </p:grpSpPr>
            <p:sp>
              <p:nvSpPr>
                <p:cNvPr id="26730" name="Rectangle 51"/>
                <p:cNvSpPr>
                  <a:spLocks noChangeArrowheads="1"/>
                </p:cNvSpPr>
                <p:nvPr/>
              </p:nvSpPr>
              <p:spPr bwMode="auto">
                <a:xfrm>
                  <a:off x="1771" y="2129"/>
                  <a:ext cx="550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 dirty="0" smtClean="0">
                      <a:solidFill>
                        <a:srgbClr val="FFFFFF"/>
                      </a:solidFill>
                      <a:latin typeface="Arial" charset="0"/>
                    </a:rPr>
                    <a:t>11,5</a:t>
                  </a:r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731" name="Rectangle 52"/>
                <p:cNvSpPr>
                  <a:spLocks noChangeArrowheads="1"/>
                </p:cNvSpPr>
                <p:nvPr/>
              </p:nvSpPr>
              <p:spPr bwMode="auto">
                <a:xfrm>
                  <a:off x="1728" y="2129"/>
                  <a:ext cx="636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46" name="Group 53"/>
              <p:cNvGrpSpPr>
                <a:grpSpLocks/>
              </p:cNvGrpSpPr>
              <p:nvPr/>
            </p:nvGrpSpPr>
            <p:grpSpPr bwMode="auto">
              <a:xfrm>
                <a:off x="2364" y="2129"/>
                <a:ext cx="661" cy="863"/>
                <a:chOff x="2364" y="2129"/>
                <a:chExt cx="661" cy="863"/>
              </a:xfrm>
            </p:grpSpPr>
            <p:sp>
              <p:nvSpPr>
                <p:cNvPr id="26728" name="Rectangle 54"/>
                <p:cNvSpPr>
                  <a:spLocks noChangeArrowheads="1"/>
                </p:cNvSpPr>
                <p:nvPr/>
              </p:nvSpPr>
              <p:spPr bwMode="auto">
                <a:xfrm>
                  <a:off x="2407" y="2129"/>
                  <a:ext cx="575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 dirty="0" smtClean="0">
                      <a:solidFill>
                        <a:srgbClr val="FFFFFF"/>
                      </a:solidFill>
                      <a:latin typeface="Arial" charset="0"/>
                    </a:rPr>
                    <a:t>9200</a:t>
                  </a:r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729" name="Rectangle 55"/>
                <p:cNvSpPr>
                  <a:spLocks noChangeArrowheads="1"/>
                </p:cNvSpPr>
                <p:nvPr/>
              </p:nvSpPr>
              <p:spPr bwMode="auto">
                <a:xfrm>
                  <a:off x="2364" y="2129"/>
                  <a:ext cx="661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47" name="Group 56"/>
              <p:cNvGrpSpPr>
                <a:grpSpLocks/>
              </p:cNvGrpSpPr>
              <p:nvPr/>
            </p:nvGrpSpPr>
            <p:grpSpPr bwMode="auto">
              <a:xfrm>
                <a:off x="3025" y="2129"/>
                <a:ext cx="668" cy="863"/>
                <a:chOff x="3025" y="2129"/>
                <a:chExt cx="668" cy="863"/>
              </a:xfrm>
            </p:grpSpPr>
            <p:sp>
              <p:nvSpPr>
                <p:cNvPr id="26726" name="Rectangle 57"/>
                <p:cNvSpPr>
                  <a:spLocks noChangeArrowheads="1"/>
                </p:cNvSpPr>
                <p:nvPr/>
              </p:nvSpPr>
              <p:spPr bwMode="auto">
                <a:xfrm>
                  <a:off x="3068" y="2129"/>
                  <a:ext cx="582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 dirty="0" smtClean="0">
                      <a:solidFill>
                        <a:srgbClr val="FFFFFF"/>
                      </a:solidFill>
                      <a:latin typeface="Arial" charset="0"/>
                    </a:rPr>
                    <a:t>4068</a:t>
                  </a:r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727" name="Rectangle 58"/>
                <p:cNvSpPr>
                  <a:spLocks noChangeArrowheads="1"/>
                </p:cNvSpPr>
                <p:nvPr/>
              </p:nvSpPr>
              <p:spPr bwMode="auto">
                <a:xfrm>
                  <a:off x="3025" y="2129"/>
                  <a:ext cx="668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48" name="Group 59"/>
              <p:cNvGrpSpPr>
                <a:grpSpLocks/>
              </p:cNvGrpSpPr>
              <p:nvPr/>
            </p:nvGrpSpPr>
            <p:grpSpPr bwMode="auto">
              <a:xfrm>
                <a:off x="3693" y="2129"/>
                <a:ext cx="651" cy="863"/>
                <a:chOff x="3693" y="2129"/>
                <a:chExt cx="651" cy="863"/>
              </a:xfrm>
            </p:grpSpPr>
            <p:sp>
              <p:nvSpPr>
                <p:cNvPr id="26724" name="Rectangle 60"/>
                <p:cNvSpPr>
                  <a:spLocks noChangeArrowheads="1"/>
                </p:cNvSpPr>
                <p:nvPr/>
              </p:nvSpPr>
              <p:spPr bwMode="auto">
                <a:xfrm>
                  <a:off x="3736" y="2129"/>
                  <a:ext cx="565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 dirty="0" smtClean="0">
                      <a:solidFill>
                        <a:srgbClr val="FFFFFF"/>
                      </a:solidFill>
                      <a:latin typeface="Arial" charset="0"/>
                    </a:rPr>
                    <a:t>+5132</a:t>
                  </a:r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725" name="Rectangle 61"/>
                <p:cNvSpPr>
                  <a:spLocks noChangeArrowheads="1"/>
                </p:cNvSpPr>
                <p:nvPr/>
              </p:nvSpPr>
              <p:spPr bwMode="auto">
                <a:xfrm>
                  <a:off x="3693" y="2129"/>
                  <a:ext cx="651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49" name="Group 62"/>
              <p:cNvGrpSpPr>
                <a:grpSpLocks/>
              </p:cNvGrpSpPr>
              <p:nvPr/>
            </p:nvGrpSpPr>
            <p:grpSpPr bwMode="auto">
              <a:xfrm>
                <a:off x="0" y="2992"/>
                <a:ext cx="1187" cy="518"/>
                <a:chOff x="0" y="2992"/>
                <a:chExt cx="1187" cy="518"/>
              </a:xfrm>
            </p:grpSpPr>
            <p:sp>
              <p:nvSpPr>
                <p:cNvPr id="26722" name="Rectangle 63"/>
                <p:cNvSpPr>
                  <a:spLocks noChangeArrowheads="1"/>
                </p:cNvSpPr>
                <p:nvPr/>
              </p:nvSpPr>
              <p:spPr bwMode="auto">
                <a:xfrm>
                  <a:off x="43" y="2992"/>
                  <a:ext cx="1101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200" b="1">
                      <a:solidFill>
                        <a:srgbClr val="FFFFFF"/>
                      </a:solidFill>
                      <a:latin typeface="Arial" charset="0"/>
                    </a:rPr>
                    <a:t>Контроль (без обработки)</a:t>
                  </a:r>
                  <a:endParaRPr lang="ru-RU" sz="12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2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723" name="Rectangle 64"/>
                <p:cNvSpPr>
                  <a:spLocks noChangeArrowheads="1"/>
                </p:cNvSpPr>
                <p:nvPr/>
              </p:nvSpPr>
              <p:spPr bwMode="auto">
                <a:xfrm>
                  <a:off x="0" y="2992"/>
                  <a:ext cx="1187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50" name="Group 65"/>
              <p:cNvGrpSpPr>
                <a:grpSpLocks/>
              </p:cNvGrpSpPr>
              <p:nvPr/>
            </p:nvGrpSpPr>
            <p:grpSpPr bwMode="auto">
              <a:xfrm>
                <a:off x="1187" y="2992"/>
                <a:ext cx="541" cy="518"/>
                <a:chOff x="1187" y="2992"/>
                <a:chExt cx="541" cy="518"/>
              </a:xfrm>
            </p:grpSpPr>
            <p:sp>
              <p:nvSpPr>
                <p:cNvPr id="26720" name="Rectangle 66"/>
                <p:cNvSpPr>
                  <a:spLocks noChangeArrowheads="1"/>
                </p:cNvSpPr>
                <p:nvPr/>
              </p:nvSpPr>
              <p:spPr bwMode="auto">
                <a:xfrm>
                  <a:off x="1230" y="2992"/>
                  <a:ext cx="455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 dirty="0" smtClean="0">
                      <a:solidFill>
                        <a:srgbClr val="FFFFFF"/>
                      </a:solidFill>
                      <a:latin typeface="Arial" charset="0"/>
                    </a:rPr>
                    <a:t>47</a:t>
                  </a:r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721" name="Rectangle 67"/>
                <p:cNvSpPr>
                  <a:spLocks noChangeArrowheads="1"/>
                </p:cNvSpPr>
                <p:nvPr/>
              </p:nvSpPr>
              <p:spPr bwMode="auto">
                <a:xfrm>
                  <a:off x="1187" y="2992"/>
                  <a:ext cx="541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51" name="Group 68"/>
              <p:cNvGrpSpPr>
                <a:grpSpLocks/>
              </p:cNvGrpSpPr>
              <p:nvPr/>
            </p:nvGrpSpPr>
            <p:grpSpPr bwMode="auto">
              <a:xfrm>
                <a:off x="1728" y="2992"/>
                <a:ext cx="636" cy="518"/>
                <a:chOff x="1728" y="2992"/>
                <a:chExt cx="636" cy="518"/>
              </a:xfrm>
            </p:grpSpPr>
            <p:sp>
              <p:nvSpPr>
                <p:cNvPr id="26718" name="Rectangle 69"/>
                <p:cNvSpPr>
                  <a:spLocks noChangeArrowheads="1"/>
                </p:cNvSpPr>
                <p:nvPr/>
              </p:nvSpPr>
              <p:spPr bwMode="auto">
                <a:xfrm>
                  <a:off x="1771" y="2992"/>
                  <a:ext cx="55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0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719" name="Rectangle 70"/>
                <p:cNvSpPr>
                  <a:spLocks noChangeArrowheads="1"/>
                </p:cNvSpPr>
                <p:nvPr/>
              </p:nvSpPr>
              <p:spPr bwMode="auto">
                <a:xfrm>
                  <a:off x="1728" y="2992"/>
                  <a:ext cx="63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52" name="Group 71"/>
              <p:cNvGrpSpPr>
                <a:grpSpLocks/>
              </p:cNvGrpSpPr>
              <p:nvPr/>
            </p:nvGrpSpPr>
            <p:grpSpPr bwMode="auto">
              <a:xfrm>
                <a:off x="2364" y="2992"/>
                <a:ext cx="661" cy="518"/>
                <a:chOff x="2364" y="2992"/>
                <a:chExt cx="661" cy="518"/>
              </a:xfrm>
            </p:grpSpPr>
            <p:sp>
              <p:nvSpPr>
                <p:cNvPr id="26716" name="Rectangle 72"/>
                <p:cNvSpPr>
                  <a:spLocks noChangeArrowheads="1"/>
                </p:cNvSpPr>
                <p:nvPr/>
              </p:nvSpPr>
              <p:spPr bwMode="auto">
                <a:xfrm>
                  <a:off x="2407" y="2992"/>
                  <a:ext cx="575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0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717" name="Rectangle 73"/>
                <p:cNvSpPr>
                  <a:spLocks noChangeArrowheads="1"/>
                </p:cNvSpPr>
                <p:nvPr/>
              </p:nvSpPr>
              <p:spPr bwMode="auto">
                <a:xfrm>
                  <a:off x="2364" y="2992"/>
                  <a:ext cx="661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53" name="Group 74"/>
              <p:cNvGrpSpPr>
                <a:grpSpLocks/>
              </p:cNvGrpSpPr>
              <p:nvPr/>
            </p:nvGrpSpPr>
            <p:grpSpPr bwMode="auto">
              <a:xfrm>
                <a:off x="3025" y="2992"/>
                <a:ext cx="668" cy="518"/>
                <a:chOff x="3025" y="2992"/>
                <a:chExt cx="668" cy="518"/>
              </a:xfrm>
            </p:grpSpPr>
            <p:sp>
              <p:nvSpPr>
                <p:cNvPr id="26714" name="Rectangle 75"/>
                <p:cNvSpPr>
                  <a:spLocks noChangeArrowheads="1"/>
                </p:cNvSpPr>
                <p:nvPr/>
              </p:nvSpPr>
              <p:spPr bwMode="auto">
                <a:xfrm>
                  <a:off x="3068" y="2992"/>
                  <a:ext cx="58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0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715" name="Rectangle 76"/>
                <p:cNvSpPr>
                  <a:spLocks noChangeArrowheads="1"/>
                </p:cNvSpPr>
                <p:nvPr/>
              </p:nvSpPr>
              <p:spPr bwMode="auto">
                <a:xfrm>
                  <a:off x="3025" y="2992"/>
                  <a:ext cx="6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54" name="Group 77"/>
              <p:cNvGrpSpPr>
                <a:grpSpLocks/>
              </p:cNvGrpSpPr>
              <p:nvPr/>
            </p:nvGrpSpPr>
            <p:grpSpPr bwMode="auto">
              <a:xfrm>
                <a:off x="3693" y="2992"/>
                <a:ext cx="651" cy="518"/>
                <a:chOff x="3693" y="2992"/>
                <a:chExt cx="651" cy="518"/>
              </a:xfrm>
            </p:grpSpPr>
            <p:sp>
              <p:nvSpPr>
                <p:cNvPr id="26712" name="Rectangle 78"/>
                <p:cNvSpPr>
                  <a:spLocks noChangeArrowheads="1"/>
                </p:cNvSpPr>
                <p:nvPr/>
              </p:nvSpPr>
              <p:spPr bwMode="auto">
                <a:xfrm>
                  <a:off x="3736" y="2992"/>
                  <a:ext cx="565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0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713" name="Rectangle 79"/>
                <p:cNvSpPr>
                  <a:spLocks noChangeArrowheads="1"/>
                </p:cNvSpPr>
                <p:nvPr/>
              </p:nvSpPr>
              <p:spPr bwMode="auto">
                <a:xfrm>
                  <a:off x="3693" y="2992"/>
                  <a:ext cx="651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55" name="Group 80"/>
              <p:cNvGrpSpPr>
                <a:grpSpLocks/>
              </p:cNvGrpSpPr>
              <p:nvPr/>
            </p:nvGrpSpPr>
            <p:grpSpPr bwMode="auto">
              <a:xfrm>
                <a:off x="0" y="3510"/>
                <a:ext cx="4344" cy="403"/>
                <a:chOff x="0" y="3510"/>
                <a:chExt cx="4344" cy="403"/>
              </a:xfrm>
            </p:grpSpPr>
            <p:sp>
              <p:nvSpPr>
                <p:cNvPr id="26710" name="Rectangle 81"/>
                <p:cNvSpPr>
                  <a:spLocks noChangeArrowheads="1"/>
                </p:cNvSpPr>
                <p:nvPr/>
              </p:nvSpPr>
              <p:spPr bwMode="auto">
                <a:xfrm>
                  <a:off x="43" y="3510"/>
                  <a:ext cx="425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00"/>
                      </a:solidFill>
                      <a:latin typeface="Arial" charset="0"/>
                    </a:rPr>
                    <a:t>Яровой ячмень, сорт Михайло</a:t>
                  </a: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711" name="Rectangle 82"/>
                <p:cNvSpPr>
                  <a:spLocks noChangeArrowheads="1"/>
                </p:cNvSpPr>
                <p:nvPr/>
              </p:nvSpPr>
              <p:spPr bwMode="auto">
                <a:xfrm>
                  <a:off x="0" y="3510"/>
                  <a:ext cx="434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56" name="Group 83"/>
              <p:cNvGrpSpPr>
                <a:grpSpLocks/>
              </p:cNvGrpSpPr>
              <p:nvPr/>
            </p:nvGrpSpPr>
            <p:grpSpPr bwMode="auto">
              <a:xfrm>
                <a:off x="0" y="3913"/>
                <a:ext cx="1187" cy="633"/>
                <a:chOff x="0" y="3913"/>
                <a:chExt cx="1187" cy="633"/>
              </a:xfrm>
            </p:grpSpPr>
            <p:sp>
              <p:nvSpPr>
                <p:cNvPr id="26708" name="Rectangle 84"/>
                <p:cNvSpPr>
                  <a:spLocks noChangeArrowheads="1"/>
                </p:cNvSpPr>
                <p:nvPr/>
              </p:nvSpPr>
              <p:spPr bwMode="auto">
                <a:xfrm>
                  <a:off x="43" y="3913"/>
                  <a:ext cx="1101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200" b="1" i="1" dirty="0">
                      <a:solidFill>
                        <a:srgbClr val="FFFFFF"/>
                      </a:solidFill>
                      <a:latin typeface="Arial" charset="0"/>
                    </a:rPr>
                    <a:t>Псевдобактерин</a:t>
                  </a:r>
                  <a:r>
                    <a:rPr lang="ru-RU" sz="1400" baseline="30000" dirty="0">
                      <a:ea typeface="Arial Unicode MS" pitchFamily="34" charset="-128"/>
                      <a:cs typeface="Arial Unicode MS" pitchFamily="34" charset="-128"/>
                    </a:rPr>
                    <a:t>®</a:t>
                  </a:r>
                  <a:r>
                    <a:rPr lang="ru-RU" sz="1200" b="1" i="1" dirty="0">
                      <a:solidFill>
                        <a:srgbClr val="FFFFFF"/>
                      </a:solidFill>
                      <a:latin typeface="Arial" charset="0"/>
                    </a:rPr>
                    <a:t>-2</a:t>
                  </a:r>
                  <a:r>
                    <a:rPr lang="ru-RU" sz="1200" b="1" dirty="0">
                      <a:solidFill>
                        <a:srgbClr val="FFFFFF"/>
                      </a:solidFill>
                      <a:latin typeface="Arial" charset="0"/>
                    </a:rPr>
                    <a:t>, ПС </a:t>
                  </a:r>
                  <a:r>
                    <a:rPr lang="ru-RU" sz="1200" b="1" dirty="0" smtClean="0">
                      <a:solidFill>
                        <a:srgbClr val="FFFFFF"/>
                      </a:solidFill>
                      <a:latin typeface="Arial" charset="0"/>
                    </a:rPr>
                    <a:t>(1 обработка </a:t>
                  </a:r>
                  <a:r>
                    <a:rPr lang="ru-RU" sz="1200" b="1" dirty="0">
                      <a:solidFill>
                        <a:srgbClr val="FFFFFF"/>
                      </a:solidFill>
                      <a:latin typeface="Arial" charset="0"/>
                    </a:rPr>
                    <a:t>по вегетации)</a:t>
                  </a:r>
                  <a:endParaRPr lang="ru-RU" sz="1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2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709" name="Rectangle 85"/>
                <p:cNvSpPr>
                  <a:spLocks noChangeArrowheads="1"/>
                </p:cNvSpPr>
                <p:nvPr/>
              </p:nvSpPr>
              <p:spPr bwMode="auto">
                <a:xfrm>
                  <a:off x="0" y="3913"/>
                  <a:ext cx="118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57" name="Group 86"/>
              <p:cNvGrpSpPr>
                <a:grpSpLocks/>
              </p:cNvGrpSpPr>
              <p:nvPr/>
            </p:nvGrpSpPr>
            <p:grpSpPr bwMode="auto">
              <a:xfrm>
                <a:off x="1187" y="3913"/>
                <a:ext cx="541" cy="633"/>
                <a:chOff x="1187" y="3913"/>
                <a:chExt cx="541" cy="633"/>
              </a:xfrm>
            </p:grpSpPr>
            <p:sp>
              <p:nvSpPr>
                <p:cNvPr id="26706" name="Rectangle 87"/>
                <p:cNvSpPr>
                  <a:spLocks noChangeArrowheads="1"/>
                </p:cNvSpPr>
                <p:nvPr/>
              </p:nvSpPr>
              <p:spPr bwMode="auto">
                <a:xfrm>
                  <a:off x="1230" y="3913"/>
                  <a:ext cx="455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 dirty="0" smtClean="0">
                      <a:solidFill>
                        <a:srgbClr val="FFFFFF"/>
                      </a:solidFill>
                      <a:latin typeface="Arial" charset="0"/>
                    </a:rPr>
                    <a:t>48,6</a:t>
                  </a:r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707" name="Rectangle 88"/>
                <p:cNvSpPr>
                  <a:spLocks noChangeArrowheads="1"/>
                </p:cNvSpPr>
                <p:nvPr/>
              </p:nvSpPr>
              <p:spPr bwMode="auto">
                <a:xfrm>
                  <a:off x="1187" y="3913"/>
                  <a:ext cx="541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58" name="Group 89"/>
              <p:cNvGrpSpPr>
                <a:grpSpLocks/>
              </p:cNvGrpSpPr>
              <p:nvPr/>
            </p:nvGrpSpPr>
            <p:grpSpPr bwMode="auto">
              <a:xfrm>
                <a:off x="1728" y="3913"/>
                <a:ext cx="636" cy="633"/>
                <a:chOff x="1728" y="3913"/>
                <a:chExt cx="636" cy="633"/>
              </a:xfrm>
            </p:grpSpPr>
            <p:sp>
              <p:nvSpPr>
                <p:cNvPr id="26704" name="Rectangle 90"/>
                <p:cNvSpPr>
                  <a:spLocks noChangeArrowheads="1"/>
                </p:cNvSpPr>
                <p:nvPr/>
              </p:nvSpPr>
              <p:spPr bwMode="auto">
                <a:xfrm>
                  <a:off x="1771" y="3913"/>
                  <a:ext cx="550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 dirty="0" smtClean="0">
                      <a:solidFill>
                        <a:srgbClr val="FFFFFF"/>
                      </a:solidFill>
                      <a:latin typeface="Arial" charset="0"/>
                    </a:rPr>
                    <a:t>4,4</a:t>
                  </a:r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705" name="Rectangle 91"/>
                <p:cNvSpPr>
                  <a:spLocks noChangeArrowheads="1"/>
                </p:cNvSpPr>
                <p:nvPr/>
              </p:nvSpPr>
              <p:spPr bwMode="auto">
                <a:xfrm>
                  <a:off x="1728" y="3913"/>
                  <a:ext cx="63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59" name="Group 92"/>
              <p:cNvGrpSpPr>
                <a:grpSpLocks/>
              </p:cNvGrpSpPr>
              <p:nvPr/>
            </p:nvGrpSpPr>
            <p:grpSpPr bwMode="auto">
              <a:xfrm>
                <a:off x="2364" y="3913"/>
                <a:ext cx="661" cy="633"/>
                <a:chOff x="2364" y="3913"/>
                <a:chExt cx="661" cy="633"/>
              </a:xfrm>
            </p:grpSpPr>
            <p:sp>
              <p:nvSpPr>
                <p:cNvPr id="26702" name="Rectangle 93"/>
                <p:cNvSpPr>
                  <a:spLocks noChangeArrowheads="1"/>
                </p:cNvSpPr>
                <p:nvPr/>
              </p:nvSpPr>
              <p:spPr bwMode="auto">
                <a:xfrm>
                  <a:off x="2407" y="3913"/>
                  <a:ext cx="575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 dirty="0" smtClean="0">
                      <a:solidFill>
                        <a:srgbClr val="FFFFFF"/>
                      </a:solidFill>
                      <a:latin typeface="Arial" charset="0"/>
                    </a:rPr>
                    <a:t>3300</a:t>
                  </a:r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703" name="Rectangle 94"/>
                <p:cNvSpPr>
                  <a:spLocks noChangeArrowheads="1"/>
                </p:cNvSpPr>
                <p:nvPr/>
              </p:nvSpPr>
              <p:spPr bwMode="auto">
                <a:xfrm>
                  <a:off x="2364" y="3913"/>
                  <a:ext cx="661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60" name="Group 95"/>
              <p:cNvGrpSpPr>
                <a:grpSpLocks/>
              </p:cNvGrpSpPr>
              <p:nvPr/>
            </p:nvGrpSpPr>
            <p:grpSpPr bwMode="auto">
              <a:xfrm>
                <a:off x="3025" y="3913"/>
                <a:ext cx="668" cy="633"/>
                <a:chOff x="3025" y="3913"/>
                <a:chExt cx="668" cy="633"/>
              </a:xfrm>
            </p:grpSpPr>
            <p:sp>
              <p:nvSpPr>
                <p:cNvPr id="26700" name="Rectangle 96"/>
                <p:cNvSpPr>
                  <a:spLocks noChangeArrowheads="1"/>
                </p:cNvSpPr>
                <p:nvPr/>
              </p:nvSpPr>
              <p:spPr bwMode="auto">
                <a:xfrm>
                  <a:off x="3068" y="3913"/>
                  <a:ext cx="582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 dirty="0">
                      <a:solidFill>
                        <a:srgbClr val="FFFFFF"/>
                      </a:solidFill>
                      <a:latin typeface="Arial" charset="0"/>
                    </a:rPr>
                    <a:t>9</a:t>
                  </a:r>
                  <a:r>
                    <a:rPr lang="ru-RU" sz="1400" b="1" dirty="0" smtClean="0">
                      <a:solidFill>
                        <a:srgbClr val="FFFFFF"/>
                      </a:solidFill>
                      <a:latin typeface="Arial" charset="0"/>
                    </a:rPr>
                    <a:t>0</a:t>
                  </a:r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701" name="Rectangle 97"/>
                <p:cNvSpPr>
                  <a:spLocks noChangeArrowheads="1"/>
                </p:cNvSpPr>
                <p:nvPr/>
              </p:nvSpPr>
              <p:spPr bwMode="auto">
                <a:xfrm>
                  <a:off x="3025" y="3913"/>
                  <a:ext cx="66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61" name="Group 98"/>
              <p:cNvGrpSpPr>
                <a:grpSpLocks/>
              </p:cNvGrpSpPr>
              <p:nvPr/>
            </p:nvGrpSpPr>
            <p:grpSpPr bwMode="auto">
              <a:xfrm>
                <a:off x="3693" y="3913"/>
                <a:ext cx="651" cy="633"/>
                <a:chOff x="3693" y="3913"/>
                <a:chExt cx="651" cy="633"/>
              </a:xfrm>
            </p:grpSpPr>
            <p:sp>
              <p:nvSpPr>
                <p:cNvPr id="26698" name="Rectangle 99"/>
                <p:cNvSpPr>
                  <a:spLocks noChangeArrowheads="1"/>
                </p:cNvSpPr>
                <p:nvPr/>
              </p:nvSpPr>
              <p:spPr bwMode="auto">
                <a:xfrm>
                  <a:off x="3736" y="3913"/>
                  <a:ext cx="565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 dirty="0" smtClean="0">
                      <a:solidFill>
                        <a:srgbClr val="FFFFFF"/>
                      </a:solidFill>
                      <a:latin typeface="Arial" charset="0"/>
                    </a:rPr>
                    <a:t>+3210</a:t>
                  </a:r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99" name="Rectangle 100"/>
                <p:cNvSpPr>
                  <a:spLocks noChangeArrowheads="1"/>
                </p:cNvSpPr>
                <p:nvPr/>
              </p:nvSpPr>
              <p:spPr bwMode="auto">
                <a:xfrm>
                  <a:off x="3693" y="3913"/>
                  <a:ext cx="651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62" name="Group 101"/>
              <p:cNvGrpSpPr>
                <a:grpSpLocks/>
              </p:cNvGrpSpPr>
              <p:nvPr/>
            </p:nvGrpSpPr>
            <p:grpSpPr bwMode="auto">
              <a:xfrm>
                <a:off x="0" y="4546"/>
                <a:ext cx="1187" cy="633"/>
                <a:chOff x="0" y="4546"/>
                <a:chExt cx="1187" cy="633"/>
              </a:xfrm>
            </p:grpSpPr>
            <p:sp>
              <p:nvSpPr>
                <p:cNvPr id="26696" name="Rectangle 102"/>
                <p:cNvSpPr>
                  <a:spLocks noChangeArrowheads="1"/>
                </p:cNvSpPr>
                <p:nvPr/>
              </p:nvSpPr>
              <p:spPr bwMode="auto">
                <a:xfrm>
                  <a:off x="43" y="4546"/>
                  <a:ext cx="1101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200" b="1" dirty="0">
                      <a:solidFill>
                        <a:srgbClr val="FFFFFF"/>
                      </a:solidFill>
                      <a:latin typeface="Arial" charset="0"/>
                    </a:rPr>
                    <a:t>Химический препарат </a:t>
                  </a:r>
                  <a:endParaRPr lang="ru-RU" sz="1200" b="1" dirty="0" smtClean="0">
                    <a:solidFill>
                      <a:srgbClr val="FFFFFF"/>
                    </a:solidFill>
                    <a:latin typeface="Arial" charset="0"/>
                  </a:endParaRPr>
                </a:p>
                <a:p>
                  <a:pPr algn="ctr"/>
                  <a:r>
                    <a:rPr lang="ru-RU" sz="1200" b="1" dirty="0" smtClean="0">
                      <a:solidFill>
                        <a:srgbClr val="FFFFFF"/>
                      </a:solidFill>
                      <a:latin typeface="Arial" charset="0"/>
                    </a:rPr>
                    <a:t> (1 обработка </a:t>
                  </a:r>
                  <a:r>
                    <a:rPr lang="ru-RU" sz="1200" b="1" dirty="0">
                      <a:solidFill>
                        <a:srgbClr val="FFFFFF"/>
                      </a:solidFill>
                      <a:latin typeface="Arial" charset="0"/>
                    </a:rPr>
                    <a:t>по вегетации)</a:t>
                  </a:r>
                  <a:endParaRPr lang="ru-RU" sz="1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2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97" name="Rectangle 103"/>
                <p:cNvSpPr>
                  <a:spLocks noChangeArrowheads="1"/>
                </p:cNvSpPr>
                <p:nvPr/>
              </p:nvSpPr>
              <p:spPr bwMode="auto">
                <a:xfrm>
                  <a:off x="0" y="4546"/>
                  <a:ext cx="118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63" name="Group 104"/>
              <p:cNvGrpSpPr>
                <a:grpSpLocks/>
              </p:cNvGrpSpPr>
              <p:nvPr/>
            </p:nvGrpSpPr>
            <p:grpSpPr bwMode="auto">
              <a:xfrm>
                <a:off x="1187" y="4546"/>
                <a:ext cx="541" cy="633"/>
                <a:chOff x="1187" y="4546"/>
                <a:chExt cx="541" cy="633"/>
              </a:xfrm>
            </p:grpSpPr>
            <p:sp>
              <p:nvSpPr>
                <p:cNvPr id="26694" name="Rectangle 105"/>
                <p:cNvSpPr>
                  <a:spLocks noChangeArrowheads="1"/>
                </p:cNvSpPr>
                <p:nvPr/>
              </p:nvSpPr>
              <p:spPr bwMode="auto">
                <a:xfrm>
                  <a:off x="1230" y="4546"/>
                  <a:ext cx="455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 dirty="0" smtClean="0">
                      <a:solidFill>
                        <a:srgbClr val="FFFFFF"/>
                      </a:solidFill>
                      <a:latin typeface="Arial" charset="0"/>
                    </a:rPr>
                    <a:t>48,7</a:t>
                  </a:r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95" name="Rectangle 106"/>
                <p:cNvSpPr>
                  <a:spLocks noChangeArrowheads="1"/>
                </p:cNvSpPr>
                <p:nvPr/>
              </p:nvSpPr>
              <p:spPr bwMode="auto">
                <a:xfrm>
                  <a:off x="1187" y="4546"/>
                  <a:ext cx="541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64" name="Group 107"/>
              <p:cNvGrpSpPr>
                <a:grpSpLocks/>
              </p:cNvGrpSpPr>
              <p:nvPr/>
            </p:nvGrpSpPr>
            <p:grpSpPr bwMode="auto">
              <a:xfrm>
                <a:off x="1728" y="4546"/>
                <a:ext cx="636" cy="633"/>
                <a:chOff x="1728" y="4546"/>
                <a:chExt cx="636" cy="633"/>
              </a:xfrm>
            </p:grpSpPr>
            <p:sp>
              <p:nvSpPr>
                <p:cNvPr id="26692" name="Rectangle 108"/>
                <p:cNvSpPr>
                  <a:spLocks noChangeArrowheads="1"/>
                </p:cNvSpPr>
                <p:nvPr/>
              </p:nvSpPr>
              <p:spPr bwMode="auto">
                <a:xfrm>
                  <a:off x="1771" y="4546"/>
                  <a:ext cx="550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 dirty="0" smtClean="0">
                      <a:solidFill>
                        <a:srgbClr val="FFFFFF"/>
                      </a:solidFill>
                      <a:latin typeface="Arial" charset="0"/>
                    </a:rPr>
                    <a:t>4,5</a:t>
                  </a:r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93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28" y="4546"/>
                  <a:ext cx="63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65" name="Group 110"/>
              <p:cNvGrpSpPr>
                <a:grpSpLocks/>
              </p:cNvGrpSpPr>
              <p:nvPr/>
            </p:nvGrpSpPr>
            <p:grpSpPr bwMode="auto">
              <a:xfrm>
                <a:off x="2364" y="4546"/>
                <a:ext cx="661" cy="633"/>
                <a:chOff x="2364" y="4546"/>
                <a:chExt cx="661" cy="633"/>
              </a:xfrm>
            </p:grpSpPr>
            <p:sp>
              <p:nvSpPr>
                <p:cNvPr id="26690" name="Rectangle 111"/>
                <p:cNvSpPr>
                  <a:spLocks noChangeArrowheads="1"/>
                </p:cNvSpPr>
                <p:nvPr/>
              </p:nvSpPr>
              <p:spPr bwMode="auto">
                <a:xfrm>
                  <a:off x="2407" y="4546"/>
                  <a:ext cx="575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 dirty="0" smtClean="0">
                      <a:solidFill>
                        <a:srgbClr val="FFFFFF"/>
                      </a:solidFill>
                      <a:latin typeface="Arial" charset="0"/>
                    </a:rPr>
                    <a:t>3375</a:t>
                  </a:r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91" name="Rectangle 112"/>
                <p:cNvSpPr>
                  <a:spLocks noChangeArrowheads="1"/>
                </p:cNvSpPr>
                <p:nvPr/>
              </p:nvSpPr>
              <p:spPr bwMode="auto">
                <a:xfrm>
                  <a:off x="2364" y="4546"/>
                  <a:ext cx="661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66" name="Group 113"/>
              <p:cNvGrpSpPr>
                <a:grpSpLocks/>
              </p:cNvGrpSpPr>
              <p:nvPr/>
            </p:nvGrpSpPr>
            <p:grpSpPr bwMode="auto">
              <a:xfrm>
                <a:off x="3025" y="4546"/>
                <a:ext cx="668" cy="633"/>
                <a:chOff x="3025" y="4546"/>
                <a:chExt cx="668" cy="633"/>
              </a:xfrm>
            </p:grpSpPr>
            <p:sp>
              <p:nvSpPr>
                <p:cNvPr id="26688" name="Rectangle 114"/>
                <p:cNvSpPr>
                  <a:spLocks noChangeArrowheads="1"/>
                </p:cNvSpPr>
                <p:nvPr/>
              </p:nvSpPr>
              <p:spPr bwMode="auto">
                <a:xfrm>
                  <a:off x="3068" y="4546"/>
                  <a:ext cx="582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 dirty="0" smtClean="0">
                      <a:solidFill>
                        <a:srgbClr val="FFFFFF"/>
                      </a:solidFill>
                      <a:latin typeface="Arial" charset="0"/>
                    </a:rPr>
                    <a:t>1356</a:t>
                  </a:r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89" name="Rectangle 115"/>
                <p:cNvSpPr>
                  <a:spLocks noChangeArrowheads="1"/>
                </p:cNvSpPr>
                <p:nvPr/>
              </p:nvSpPr>
              <p:spPr bwMode="auto">
                <a:xfrm>
                  <a:off x="3025" y="4546"/>
                  <a:ext cx="66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67" name="Group 116"/>
              <p:cNvGrpSpPr>
                <a:grpSpLocks/>
              </p:cNvGrpSpPr>
              <p:nvPr/>
            </p:nvGrpSpPr>
            <p:grpSpPr bwMode="auto">
              <a:xfrm>
                <a:off x="3693" y="4546"/>
                <a:ext cx="651" cy="633"/>
                <a:chOff x="3693" y="4546"/>
                <a:chExt cx="651" cy="633"/>
              </a:xfrm>
            </p:grpSpPr>
            <p:sp>
              <p:nvSpPr>
                <p:cNvPr id="26686" name="Rectangle 117"/>
                <p:cNvSpPr>
                  <a:spLocks noChangeArrowheads="1"/>
                </p:cNvSpPr>
                <p:nvPr/>
              </p:nvSpPr>
              <p:spPr bwMode="auto">
                <a:xfrm>
                  <a:off x="3736" y="4546"/>
                  <a:ext cx="565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 dirty="0" smtClean="0">
                      <a:solidFill>
                        <a:srgbClr val="FFFFFF"/>
                      </a:solidFill>
                      <a:latin typeface="Arial" charset="0"/>
                    </a:rPr>
                    <a:t>+2019</a:t>
                  </a:r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87" name="Rectangle 118"/>
                <p:cNvSpPr>
                  <a:spLocks noChangeArrowheads="1"/>
                </p:cNvSpPr>
                <p:nvPr/>
              </p:nvSpPr>
              <p:spPr bwMode="auto">
                <a:xfrm>
                  <a:off x="3693" y="4546"/>
                  <a:ext cx="651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68" name="Group 119"/>
              <p:cNvGrpSpPr>
                <a:grpSpLocks/>
              </p:cNvGrpSpPr>
              <p:nvPr/>
            </p:nvGrpSpPr>
            <p:grpSpPr bwMode="auto">
              <a:xfrm>
                <a:off x="0" y="5179"/>
                <a:ext cx="1187" cy="518"/>
                <a:chOff x="0" y="5179"/>
                <a:chExt cx="1187" cy="518"/>
              </a:xfrm>
            </p:grpSpPr>
            <p:sp>
              <p:nvSpPr>
                <p:cNvPr id="26684" name="Rectangle 120"/>
                <p:cNvSpPr>
                  <a:spLocks noChangeArrowheads="1"/>
                </p:cNvSpPr>
                <p:nvPr/>
              </p:nvSpPr>
              <p:spPr bwMode="auto">
                <a:xfrm>
                  <a:off x="43" y="5179"/>
                  <a:ext cx="1101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200" b="1">
                      <a:solidFill>
                        <a:srgbClr val="FFFFFF"/>
                      </a:solidFill>
                      <a:latin typeface="Arial" charset="0"/>
                    </a:rPr>
                    <a:t>Контроль (без обработки)</a:t>
                  </a:r>
                  <a:endParaRPr lang="ru-RU" sz="12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2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85" name="Rectangle 121"/>
                <p:cNvSpPr>
                  <a:spLocks noChangeArrowheads="1"/>
                </p:cNvSpPr>
                <p:nvPr/>
              </p:nvSpPr>
              <p:spPr bwMode="auto">
                <a:xfrm>
                  <a:off x="0" y="5179"/>
                  <a:ext cx="1187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69" name="Group 122"/>
              <p:cNvGrpSpPr>
                <a:grpSpLocks/>
              </p:cNvGrpSpPr>
              <p:nvPr/>
            </p:nvGrpSpPr>
            <p:grpSpPr bwMode="auto">
              <a:xfrm>
                <a:off x="1187" y="5179"/>
                <a:ext cx="541" cy="518"/>
                <a:chOff x="1187" y="5179"/>
                <a:chExt cx="541" cy="518"/>
              </a:xfrm>
            </p:grpSpPr>
            <p:sp>
              <p:nvSpPr>
                <p:cNvPr id="26682" name="Rectangle 123"/>
                <p:cNvSpPr>
                  <a:spLocks noChangeArrowheads="1"/>
                </p:cNvSpPr>
                <p:nvPr/>
              </p:nvSpPr>
              <p:spPr bwMode="auto">
                <a:xfrm>
                  <a:off x="1230" y="5179"/>
                  <a:ext cx="455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 dirty="0" smtClean="0">
                      <a:solidFill>
                        <a:srgbClr val="FFFFFF"/>
                      </a:solidFill>
                      <a:latin typeface="Arial" charset="0"/>
                    </a:rPr>
                    <a:t>44,2</a:t>
                  </a:r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83" name="Rectangle 124"/>
                <p:cNvSpPr>
                  <a:spLocks noChangeArrowheads="1"/>
                </p:cNvSpPr>
                <p:nvPr/>
              </p:nvSpPr>
              <p:spPr bwMode="auto">
                <a:xfrm>
                  <a:off x="1187" y="5179"/>
                  <a:ext cx="541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70" name="Group 125"/>
              <p:cNvGrpSpPr>
                <a:grpSpLocks/>
              </p:cNvGrpSpPr>
              <p:nvPr/>
            </p:nvGrpSpPr>
            <p:grpSpPr bwMode="auto">
              <a:xfrm>
                <a:off x="1728" y="5179"/>
                <a:ext cx="636" cy="518"/>
                <a:chOff x="1728" y="5179"/>
                <a:chExt cx="636" cy="518"/>
              </a:xfrm>
            </p:grpSpPr>
            <p:sp>
              <p:nvSpPr>
                <p:cNvPr id="26680" name="Rectangle 126"/>
                <p:cNvSpPr>
                  <a:spLocks noChangeArrowheads="1"/>
                </p:cNvSpPr>
                <p:nvPr/>
              </p:nvSpPr>
              <p:spPr bwMode="auto">
                <a:xfrm>
                  <a:off x="1771" y="5179"/>
                  <a:ext cx="55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 dirty="0">
                      <a:solidFill>
                        <a:srgbClr val="FFFFFF"/>
                      </a:solidFill>
                      <a:latin typeface="Arial" charset="0"/>
                    </a:rPr>
                    <a:t>0</a:t>
                  </a:r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81" name="Rectangle 127"/>
                <p:cNvSpPr>
                  <a:spLocks noChangeArrowheads="1"/>
                </p:cNvSpPr>
                <p:nvPr/>
              </p:nvSpPr>
              <p:spPr bwMode="auto">
                <a:xfrm>
                  <a:off x="1728" y="5179"/>
                  <a:ext cx="63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71" name="Group 128"/>
              <p:cNvGrpSpPr>
                <a:grpSpLocks/>
              </p:cNvGrpSpPr>
              <p:nvPr/>
            </p:nvGrpSpPr>
            <p:grpSpPr bwMode="auto">
              <a:xfrm>
                <a:off x="2364" y="5179"/>
                <a:ext cx="661" cy="518"/>
                <a:chOff x="2364" y="5179"/>
                <a:chExt cx="661" cy="518"/>
              </a:xfrm>
            </p:grpSpPr>
            <p:sp>
              <p:nvSpPr>
                <p:cNvPr id="26678" name="Rectangle 129"/>
                <p:cNvSpPr>
                  <a:spLocks noChangeArrowheads="1"/>
                </p:cNvSpPr>
                <p:nvPr/>
              </p:nvSpPr>
              <p:spPr bwMode="auto">
                <a:xfrm>
                  <a:off x="2407" y="5179"/>
                  <a:ext cx="575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0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79" name="Rectangle 130"/>
                <p:cNvSpPr>
                  <a:spLocks noChangeArrowheads="1"/>
                </p:cNvSpPr>
                <p:nvPr/>
              </p:nvSpPr>
              <p:spPr bwMode="auto">
                <a:xfrm>
                  <a:off x="2364" y="5179"/>
                  <a:ext cx="661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72" name="Group 131"/>
              <p:cNvGrpSpPr>
                <a:grpSpLocks/>
              </p:cNvGrpSpPr>
              <p:nvPr/>
            </p:nvGrpSpPr>
            <p:grpSpPr bwMode="auto">
              <a:xfrm>
                <a:off x="3025" y="5179"/>
                <a:ext cx="668" cy="518"/>
                <a:chOff x="3025" y="5179"/>
                <a:chExt cx="668" cy="518"/>
              </a:xfrm>
            </p:grpSpPr>
            <p:sp>
              <p:nvSpPr>
                <p:cNvPr id="26676" name="Rectangle 132"/>
                <p:cNvSpPr>
                  <a:spLocks noChangeArrowheads="1"/>
                </p:cNvSpPr>
                <p:nvPr/>
              </p:nvSpPr>
              <p:spPr bwMode="auto">
                <a:xfrm>
                  <a:off x="3068" y="5179"/>
                  <a:ext cx="58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>
                      <a:solidFill>
                        <a:srgbClr val="FFFFFF"/>
                      </a:solidFill>
                      <a:latin typeface="Arial" charset="0"/>
                    </a:rPr>
                    <a:t>0</a:t>
                  </a:r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77" name="Rectangle 133"/>
                <p:cNvSpPr>
                  <a:spLocks noChangeArrowheads="1"/>
                </p:cNvSpPr>
                <p:nvPr/>
              </p:nvSpPr>
              <p:spPr bwMode="auto">
                <a:xfrm>
                  <a:off x="3025" y="5179"/>
                  <a:ext cx="6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73" name="Group 134"/>
              <p:cNvGrpSpPr>
                <a:grpSpLocks/>
              </p:cNvGrpSpPr>
              <p:nvPr/>
            </p:nvGrpSpPr>
            <p:grpSpPr bwMode="auto">
              <a:xfrm>
                <a:off x="3693" y="5179"/>
                <a:ext cx="651" cy="518"/>
                <a:chOff x="3693" y="5179"/>
                <a:chExt cx="651" cy="518"/>
              </a:xfrm>
            </p:grpSpPr>
            <p:sp>
              <p:nvSpPr>
                <p:cNvPr id="26674" name="Rectangle 135"/>
                <p:cNvSpPr>
                  <a:spLocks noChangeArrowheads="1"/>
                </p:cNvSpPr>
                <p:nvPr/>
              </p:nvSpPr>
              <p:spPr bwMode="auto">
                <a:xfrm>
                  <a:off x="3736" y="5179"/>
                  <a:ext cx="565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b="1" dirty="0">
                      <a:solidFill>
                        <a:srgbClr val="FFFFFF"/>
                      </a:solidFill>
                      <a:latin typeface="Arial" charset="0"/>
                    </a:rPr>
                    <a:t>0</a:t>
                  </a:r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75" name="Rectangle 136"/>
                <p:cNvSpPr>
                  <a:spLocks noChangeArrowheads="1"/>
                </p:cNvSpPr>
                <p:nvPr/>
              </p:nvSpPr>
              <p:spPr bwMode="auto">
                <a:xfrm>
                  <a:off x="3693" y="5179"/>
                  <a:ext cx="651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6629" name="Rectangle 137"/>
            <p:cNvSpPr>
              <a:spLocks noChangeArrowheads="1"/>
            </p:cNvSpPr>
            <p:nvPr/>
          </p:nvSpPr>
          <p:spPr bwMode="auto">
            <a:xfrm>
              <a:off x="-3" y="-3"/>
              <a:ext cx="4350" cy="5703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лександр\Documents\Псевдобактерин\Фото ПС-2\Золотая осен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4437063"/>
            <a:ext cx="47704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2"/>
          <p:cNvSpPr txBox="1">
            <a:spLocks/>
          </p:cNvSpPr>
          <p:nvPr/>
        </p:nvSpPr>
        <p:spPr>
          <a:xfrm>
            <a:off x="539750" y="1700213"/>
            <a:ext cx="8147050" cy="44973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2800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000000"/>
                </a:solidFill>
              </a:rPr>
              <a:t>На 18-й Всероссийской агропромышленной выставке  «Золотая </a:t>
            </a:r>
            <a:r>
              <a:rPr lang="ru-RU" sz="2800" b="1" dirty="0" smtClean="0">
                <a:solidFill>
                  <a:srgbClr val="000000"/>
                </a:solidFill>
              </a:rPr>
              <a:t>осень» </a:t>
            </a:r>
            <a:r>
              <a:rPr lang="ru-RU" sz="2800" b="1" dirty="0">
                <a:solidFill>
                  <a:srgbClr val="000000"/>
                </a:solidFill>
              </a:rPr>
              <a:t>в номинации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00"/>
                </a:solidFill>
              </a:rPr>
              <a:t>«Разработка биологических средств защиты» </a:t>
            </a:r>
            <a:endParaRPr lang="ru-RU" sz="28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ru-RU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«</a:t>
            </a:r>
            <a:r>
              <a:rPr lang="ru-RU" sz="2800" b="1" dirty="0" err="1">
                <a:solidFill>
                  <a:srgbClr val="C00000"/>
                </a:solidFill>
              </a:rPr>
              <a:t>Псевдобактерин</a:t>
            </a:r>
            <a:r>
              <a:rPr lang="ru-RU" sz="2800" b="1" dirty="0">
                <a:solidFill>
                  <a:srgbClr val="C00000"/>
                </a:solidFill>
              </a:rPr>
              <a:t>» удостоен Золотой медали</a:t>
            </a:r>
            <a:endParaRPr lang="ru-RU" sz="2800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1835150" y="404813"/>
            <a:ext cx="6840538" cy="968375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8000"/>
                </a:solidFill>
                <a:latin typeface="+mn-lt"/>
                <a:cs typeface="+mn-cs"/>
              </a:rPr>
              <a:t> </a:t>
            </a:r>
            <a:r>
              <a:rPr lang="ru-RU" sz="3200" b="1" kern="0" dirty="0">
                <a:solidFill>
                  <a:schemeClr val="tx1"/>
                </a:solidFill>
                <a:latin typeface="+mn-lt"/>
                <a:cs typeface="+mn-cs"/>
              </a:rPr>
              <a:t>Биофунгицид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kern="0" dirty="0" smtClean="0">
                <a:solidFill>
                  <a:srgbClr val="008000"/>
                </a:solidFill>
                <a:latin typeface="+mn-lt"/>
                <a:cs typeface="+mn-cs"/>
              </a:rPr>
              <a:t>Псевдобактерин </a:t>
            </a:r>
            <a:r>
              <a:rPr lang="ru-RU" sz="3200" b="1" kern="0" dirty="0">
                <a:solidFill>
                  <a:srgbClr val="008000"/>
                </a:solidFill>
                <a:latin typeface="+mn-lt"/>
                <a:cs typeface="+mn-cs"/>
              </a:rPr>
              <a:t>- 2</a:t>
            </a:r>
            <a:endParaRPr lang="ru-RU" sz="3200" b="1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27653" name="Picture 2" descr="C:\Documents and Settings\stupar\Мои документы\Мои документы\Пак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13" y="333375"/>
            <a:ext cx="12192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492375"/>
            <a:ext cx="340201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2"/>
          <p:cNvSpPr txBox="1">
            <a:spLocks/>
          </p:cNvSpPr>
          <p:nvPr/>
        </p:nvSpPr>
        <p:spPr>
          <a:xfrm>
            <a:off x="3708400" y="1700213"/>
            <a:ext cx="4978400" cy="4497387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4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kern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Варианты сотрудничества</a:t>
            </a:r>
          </a:p>
          <a:p>
            <a:pPr marL="342900" indent="-342900" eaLnBrk="0" hangingPunct="0">
              <a:spcBef>
                <a:spcPts val="1800"/>
              </a:spcBef>
              <a:buFont typeface="Wingdings" pitchFamily="2" charset="2"/>
              <a:buChar char="Ø"/>
              <a:defRPr/>
            </a:pPr>
            <a:r>
              <a:rPr lang="ru-RU" sz="2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Покупка препарата по оптовой цене (скидка 10-25%)</a:t>
            </a:r>
          </a:p>
          <a:p>
            <a:pPr marL="342900" indent="-342900" eaLnBrk="0" hangingPunct="0">
              <a:spcBef>
                <a:spcPts val="1800"/>
              </a:spcBef>
              <a:buFont typeface="Wingdings" pitchFamily="2" charset="2"/>
              <a:buChar char="Ø"/>
              <a:defRPr/>
            </a:pPr>
            <a:r>
              <a:rPr lang="ru-RU" sz="2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Представительство на комиссионных условиях (10-20%)</a:t>
            </a:r>
          </a:p>
          <a:p>
            <a:pPr marL="342900" indent="-342900" eaLnBrk="0" hangingPunct="0">
              <a:spcBef>
                <a:spcPts val="1800"/>
              </a:spcBef>
              <a:buFont typeface="Wingdings" pitchFamily="2" charset="2"/>
              <a:buChar char="Ø"/>
              <a:defRPr/>
            </a:pPr>
            <a:r>
              <a:rPr lang="ru-RU" sz="2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Агентское соглашение на комиссионных условиях (10-20%)</a:t>
            </a:r>
          </a:p>
          <a:p>
            <a:pPr marL="342900" indent="-342900" eaLnBrk="0" hangingPunct="0">
              <a:spcBef>
                <a:spcPts val="1800"/>
              </a:spcBef>
              <a:buFont typeface="Wingdings" pitchFamily="2" charset="2"/>
              <a:buChar char="Ø"/>
              <a:defRPr/>
            </a:pPr>
            <a:r>
              <a:rPr lang="ru-RU" sz="2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Сублицензионное</a:t>
            </a:r>
            <a:r>
              <a:rPr lang="ru-RU" sz="2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производство (роялти – до 15%)</a:t>
            </a: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1835150" y="404813"/>
            <a:ext cx="6840538" cy="968375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8000"/>
                </a:solidFill>
                <a:latin typeface="+mn-lt"/>
                <a:cs typeface="+mn-cs"/>
              </a:rPr>
              <a:t> </a:t>
            </a:r>
            <a:r>
              <a:rPr lang="ru-RU" sz="3200" b="1" kern="0" dirty="0">
                <a:solidFill>
                  <a:schemeClr val="tx1"/>
                </a:solidFill>
                <a:latin typeface="+mn-lt"/>
                <a:cs typeface="+mn-cs"/>
              </a:rPr>
              <a:t>Биофунгицид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8000"/>
                </a:solidFill>
                <a:latin typeface="+mn-lt"/>
                <a:cs typeface="+mn-cs"/>
              </a:rPr>
              <a:t>Псевдобактерин </a:t>
            </a:r>
            <a:r>
              <a:rPr lang="ru-RU" sz="3200" b="1" kern="0" dirty="0" smtClean="0">
                <a:solidFill>
                  <a:srgbClr val="008000"/>
                </a:solidFill>
                <a:latin typeface="+mn-lt"/>
                <a:cs typeface="+mn-cs"/>
              </a:rPr>
              <a:t>– 2, ПС</a:t>
            </a:r>
            <a:endParaRPr lang="ru-RU" sz="3200" b="1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28677" name="Picture 2" descr="C:\Documents and Settings\stupar\Мои документы\Мои документы\Пак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13" y="333375"/>
            <a:ext cx="12192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68313" y="1628775"/>
            <a:ext cx="8218487" cy="449738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400" ker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kern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400050" lvl="1">
              <a:spcBef>
                <a:spcPct val="20000"/>
              </a:spcBef>
              <a:defRPr/>
            </a:pPr>
            <a:endParaRPr lang="ru-RU" sz="2400" kern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sz="200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1835150" y="404813"/>
            <a:ext cx="6840538" cy="968375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8000"/>
                </a:solidFill>
                <a:latin typeface="+mn-lt"/>
                <a:cs typeface="+mn-cs"/>
              </a:rPr>
              <a:t> </a:t>
            </a:r>
            <a:endParaRPr lang="ru-RU" sz="3200" b="1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29700" name="Picture 2" descr="C:\Documents and Settings\stupar\Мои документы\Мои документы\Пак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13" y="333375"/>
            <a:ext cx="12192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1987550" y="557213"/>
            <a:ext cx="6840538" cy="968375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8000"/>
                </a:solidFill>
                <a:latin typeface="+mn-lt"/>
                <a:cs typeface="+mn-cs"/>
              </a:rPr>
              <a:t>ООО «ЭкоБиоТехнология»</a:t>
            </a:r>
            <a:endParaRPr lang="ru-RU" sz="3200" b="1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1763688" y="1484784"/>
            <a:ext cx="6696075" cy="36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Наши координаты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  142290,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Московская 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область,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Пущино,</a:t>
            </a:r>
            <a:endParaRPr lang="ru-RU" sz="22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просп. Науки,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д.5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Телефон/факс (4967) 73-05-66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ecobiotech.ru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e-mail:  post@ecobiotech.ru</a:t>
            </a:r>
            <a:endParaRPr lang="ru-RU" sz="22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9703" name="Text Box 3"/>
          <p:cNvSpPr txBox="1">
            <a:spLocks noChangeArrowheads="1"/>
          </p:cNvSpPr>
          <p:nvPr/>
        </p:nvSpPr>
        <p:spPr bwMode="auto">
          <a:xfrm>
            <a:off x="827584" y="5013176"/>
            <a:ext cx="74168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Генеральный директор 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Охотников Александр Валентинович</a:t>
            </a:r>
          </a:p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тел.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</a:rPr>
              <a:t>моб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.  +7 910 4349585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3"/>
          <p:cNvSpPr txBox="1">
            <a:spLocks/>
          </p:cNvSpPr>
          <p:nvPr/>
        </p:nvSpPr>
        <p:spPr>
          <a:xfrm>
            <a:off x="1835150" y="404813"/>
            <a:ext cx="6840538" cy="968375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3200" b="1" kern="0">
                <a:solidFill>
                  <a:srgbClr val="008000"/>
                </a:solidFill>
                <a:latin typeface="+mn-lt"/>
                <a:cs typeface="+mn-cs"/>
              </a:rPr>
              <a:t>ООО «ЭкоБиоТехнология»</a:t>
            </a:r>
            <a:endParaRPr lang="ru-RU" sz="3200" b="1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4099" name="Picture 2" descr="C:\Documents and Settings\stupar\Мои документы\Мои документы\Пак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13" y="333375"/>
            <a:ext cx="12192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" descr="D:\Фото ПС-2\ПС-2-фото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6650" y="2205038"/>
            <a:ext cx="17811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 descr="D:\Фото ПС-2\Цех-1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3789363"/>
            <a:ext cx="3455988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4" descr="D:\Фото ПС-2\Цех-2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1773238"/>
            <a:ext cx="34512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5" descr="D:\Фото ПС-2\Цех-3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3789363"/>
            <a:ext cx="3384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" descr="C:\Users\Алекс\Александр\Фото\03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0" y="1773238"/>
            <a:ext cx="26638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68313" y="1628775"/>
            <a:ext cx="8218487" cy="449738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4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kern="0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400050" lvl="1">
              <a:spcBef>
                <a:spcPct val="20000"/>
              </a:spcBef>
              <a:defRPr/>
            </a:pPr>
            <a:endParaRPr lang="ru-RU" sz="2400" kern="0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sz="200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1835150" y="404813"/>
            <a:ext cx="6840538" cy="968375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8000"/>
                </a:solidFill>
                <a:latin typeface="+mn-lt"/>
                <a:cs typeface="+mn-cs"/>
              </a:rPr>
              <a:t> </a:t>
            </a:r>
            <a:r>
              <a:rPr lang="ru-RU" sz="3200" b="1" kern="0" dirty="0">
                <a:solidFill>
                  <a:schemeClr val="tx1"/>
                </a:solidFill>
                <a:latin typeface="+mn-lt"/>
                <a:cs typeface="+mn-cs"/>
              </a:rPr>
              <a:t>Биофунгицид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8000"/>
                </a:solidFill>
                <a:latin typeface="+mn-lt"/>
                <a:cs typeface="+mn-cs"/>
              </a:rPr>
              <a:t>Псевдобактерин</a:t>
            </a:r>
            <a:r>
              <a:rPr lang="ru-RU" sz="3200" b="1" baseline="30000" dirty="0">
                <a:solidFill>
                  <a:srgbClr val="008000"/>
                </a:solidFill>
                <a:latin typeface="+mn-lt"/>
                <a:cs typeface="Times New Roman" pitchFamily="18" charset="0"/>
              </a:rPr>
              <a:t>®</a:t>
            </a:r>
            <a:r>
              <a:rPr lang="ru-RU" sz="3200" b="1" kern="0" dirty="0">
                <a:solidFill>
                  <a:srgbClr val="008000"/>
                </a:solidFill>
                <a:latin typeface="+mn-lt"/>
                <a:cs typeface="+mn-cs"/>
              </a:rPr>
              <a:t> - 2</a:t>
            </a:r>
            <a:endParaRPr lang="ru-RU" sz="3200" b="1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5124" name="Picture 2" descr="C:\Documents and Settings\stupar\Мои документы\Мои документы\Пак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13" y="333375"/>
            <a:ext cx="12192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55650" y="1844675"/>
            <a:ext cx="7848600" cy="4094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algn="ctr">
              <a:spcBef>
                <a:spcPts val="0"/>
              </a:spcBef>
              <a:defRPr/>
            </a:pPr>
            <a:r>
              <a:rPr lang="ru-RU" sz="2400" b="1" kern="0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Разработчик препарата </a:t>
            </a:r>
          </a:p>
          <a:p>
            <a:pPr marL="0" lvl="1" algn="ctr">
              <a:spcBef>
                <a:spcPts val="0"/>
              </a:spcBef>
              <a:defRPr/>
            </a:pPr>
            <a:r>
              <a:rPr lang="ru-RU" sz="2000" b="1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ФГБУН Институт биохимии и физиологии микроорганизмов </a:t>
            </a:r>
            <a:endParaRPr lang="ru-RU" sz="2000" b="1" kern="0" dirty="0">
              <a:solidFill>
                <a:schemeClr val="tx1"/>
              </a:solidFill>
              <a:cs typeface="+mn-cs"/>
            </a:endParaRPr>
          </a:p>
          <a:p>
            <a:pPr marL="0" lvl="1" algn="ctr">
              <a:spcBef>
                <a:spcPts val="0"/>
              </a:spcBef>
              <a:defRPr/>
            </a:pPr>
            <a:r>
              <a:rPr lang="ru-RU" sz="2000" b="1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им. Г.К.Скрябина Российской академии наук  (ИБФМ РАН)</a:t>
            </a:r>
          </a:p>
          <a:p>
            <a:pPr marL="0" lvl="1" algn="ctr">
              <a:spcBef>
                <a:spcPts val="0"/>
              </a:spcBef>
              <a:defRPr/>
            </a:pPr>
            <a:r>
              <a:rPr lang="ru-RU" sz="18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 Свидетельство на товарный знак № </a:t>
            </a:r>
            <a:r>
              <a:rPr lang="ru-RU" sz="1800" kern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206192</a:t>
            </a:r>
            <a:endParaRPr lang="ru-RU" sz="1800" kern="0" dirty="0">
              <a:solidFill>
                <a:schemeClr val="tx1"/>
              </a:solidFill>
              <a:cs typeface="+mn-cs"/>
            </a:endParaRPr>
          </a:p>
          <a:p>
            <a:pPr marL="342900" algn="ctr">
              <a:spcBef>
                <a:spcPts val="0"/>
              </a:spcBef>
              <a:defRPr/>
            </a:pPr>
            <a:r>
              <a:rPr lang="ru-RU" sz="2400" b="1" kern="0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Исключительное право на производство, реализацию, предоставление сублицензий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ООО «ЭкоБиоТехнология</a:t>
            </a:r>
            <a:r>
              <a:rPr lang="ru-RU" sz="2000" b="1" kern="0" dirty="0">
                <a:solidFill>
                  <a:schemeClr val="tx1"/>
                </a:solidFill>
                <a:cs typeface="+mn-cs"/>
              </a:rPr>
              <a:t>»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800" dirty="0">
                <a:solidFill>
                  <a:schemeClr val="tx1"/>
                </a:solidFill>
                <a:cs typeface="+mn-cs"/>
              </a:rPr>
              <a:t>«исключительное  право на использование товарного знака ”</a:t>
            </a:r>
            <a:r>
              <a:rPr lang="ru-RU" sz="1800" i="1" dirty="0">
                <a:solidFill>
                  <a:schemeClr val="tx1"/>
                </a:solidFill>
                <a:cs typeface="+mn-cs"/>
              </a:rPr>
              <a:t>Псевдобактерин</a:t>
            </a:r>
            <a:r>
              <a:rPr lang="ru-RU" sz="1800" dirty="0">
                <a:solidFill>
                  <a:schemeClr val="tx1"/>
                </a:solidFill>
                <a:cs typeface="+mn-cs"/>
              </a:rPr>
              <a:t>” на всей территории Российской Федерации,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800" dirty="0">
                <a:solidFill>
                  <a:schemeClr val="tx1"/>
                </a:solidFill>
                <a:cs typeface="+mn-cs"/>
              </a:rPr>
              <a:t>для обозначения следующих биологических препаратов </a:t>
            </a:r>
            <a:endParaRPr lang="ru-RU" sz="1800" dirty="0" smtClean="0">
              <a:solidFill>
                <a:schemeClr val="tx1"/>
              </a:solidFill>
              <a:cs typeface="+mn-cs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800" dirty="0" smtClean="0">
                <a:solidFill>
                  <a:schemeClr val="tx1"/>
                </a:solidFill>
                <a:cs typeface="+mn-cs"/>
              </a:rPr>
              <a:t>для </a:t>
            </a:r>
            <a:r>
              <a:rPr lang="ru-RU" sz="1800" dirty="0">
                <a:solidFill>
                  <a:schemeClr val="tx1"/>
                </a:solidFill>
                <a:cs typeface="+mn-cs"/>
              </a:rPr>
              <a:t>защиты сельскохозяйственных растений: </a:t>
            </a:r>
            <a:endParaRPr lang="ru-RU" sz="1800" dirty="0" smtClean="0">
              <a:solidFill>
                <a:schemeClr val="tx1"/>
              </a:solidFill>
              <a:cs typeface="+mn-cs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Псевдобактерин-2</a:t>
            </a:r>
            <a:r>
              <a:rPr lang="ru-RU" sz="1800" dirty="0">
                <a:solidFill>
                  <a:schemeClr val="tx1"/>
                </a:solidFill>
              </a:rPr>
              <a:t>, Ж, </a:t>
            </a:r>
            <a:r>
              <a:rPr lang="ru-RU" sz="1800" dirty="0">
                <a:solidFill>
                  <a:schemeClr val="tx1"/>
                </a:solidFill>
                <a:cs typeface="+mn-cs"/>
              </a:rPr>
              <a:t>Псевдобактерин-2, ПС»</a:t>
            </a:r>
            <a:endParaRPr lang="ru-RU" sz="1800" kern="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700" kern="0" dirty="0">
                <a:solidFill>
                  <a:schemeClr val="tx1"/>
                </a:solidFill>
                <a:cs typeface="+mn-cs"/>
              </a:rPr>
              <a:t>(</a:t>
            </a:r>
            <a:r>
              <a:rPr lang="ru-RU" sz="17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лицензионный договор </a:t>
            </a:r>
            <a:r>
              <a:rPr lang="ru-RU" sz="1700" kern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4-ЛД-17 </a:t>
            </a:r>
            <a:r>
              <a:rPr lang="ru-RU" sz="17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от </a:t>
            </a:r>
            <a:r>
              <a:rPr lang="ru-RU" sz="1700" kern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06.12.2017г</a:t>
            </a:r>
            <a:r>
              <a:rPr lang="ru-RU" sz="17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ru-RU" sz="1700" kern="0" dirty="0">
                <a:solidFill>
                  <a:schemeClr val="tx1"/>
                </a:solidFill>
                <a:cs typeface="+mn-cs"/>
              </a:rPr>
              <a:t>)</a:t>
            </a:r>
            <a:r>
              <a:rPr lang="ru-RU" sz="17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 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68313" y="1628775"/>
            <a:ext cx="8218487" cy="449738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4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kern="0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400050" lvl="1">
              <a:spcBef>
                <a:spcPct val="20000"/>
              </a:spcBef>
              <a:defRPr/>
            </a:pPr>
            <a:endParaRPr lang="ru-RU" sz="2400" kern="0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sz="200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1835150" y="404813"/>
            <a:ext cx="6840538" cy="968375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8000"/>
                </a:solidFill>
                <a:latin typeface="+mn-lt"/>
                <a:cs typeface="+mn-cs"/>
              </a:rPr>
              <a:t> </a:t>
            </a:r>
            <a:r>
              <a:rPr lang="ru-RU" sz="3200" b="1" kern="0" dirty="0">
                <a:solidFill>
                  <a:schemeClr val="tx1"/>
                </a:solidFill>
                <a:latin typeface="+mn-lt"/>
                <a:cs typeface="+mn-cs"/>
              </a:rPr>
              <a:t>Биофунгицид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8000"/>
                </a:solidFill>
                <a:latin typeface="+mn-lt"/>
                <a:cs typeface="+mn-cs"/>
              </a:rPr>
              <a:t>Псевдобактерин</a:t>
            </a:r>
            <a:r>
              <a:rPr lang="ru-RU" sz="3200" b="1" baseline="30000" dirty="0">
                <a:solidFill>
                  <a:srgbClr val="008000"/>
                </a:solidFill>
                <a:latin typeface="+mn-lt"/>
                <a:cs typeface="Times New Roman" pitchFamily="18" charset="0"/>
              </a:rPr>
              <a:t>®</a:t>
            </a:r>
            <a:r>
              <a:rPr lang="ru-RU" sz="3200" b="1" kern="0" dirty="0">
                <a:solidFill>
                  <a:srgbClr val="008000"/>
                </a:solidFill>
                <a:latin typeface="+mn-lt"/>
                <a:cs typeface="+mn-cs"/>
              </a:rPr>
              <a:t> - 2</a:t>
            </a:r>
            <a:endParaRPr lang="ru-RU" sz="3200" b="1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6148" name="Picture 2" descr="C:\Documents and Settings\stupar\Мои документы\Мои документы\Пак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13" y="333375"/>
            <a:ext cx="12192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ru-RU" sz="18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Действующее вещество:  </a:t>
            </a:r>
            <a:r>
              <a:rPr lang="ru-RU" sz="1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8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живые клетки </a:t>
            </a:r>
            <a:r>
              <a:rPr lang="ru-RU" sz="1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(выделенные из ризосферы ячменя)  </a:t>
            </a:r>
            <a:r>
              <a:rPr lang="ru-RU" sz="18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sz="18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seudomonas</a:t>
            </a:r>
            <a:r>
              <a:rPr lang="ru-RU" sz="18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aureofaciens BS1393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18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Препаративные форм</a:t>
            </a:r>
            <a:r>
              <a:rPr lang="ru-RU" sz="1800" b="1">
                <a:solidFill>
                  <a:schemeClr val="tx1"/>
                </a:solidFill>
                <a:latin typeface="Arial" charset="0"/>
              </a:rPr>
              <a:t>ы</a:t>
            </a:r>
            <a:r>
              <a:rPr lang="ru-RU" sz="18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</a:pPr>
            <a:r>
              <a:rPr lang="ru-RU" sz="2000" b="1">
                <a:solidFill>
                  <a:schemeClr val="accent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Паста (концентрат клеток)</a:t>
            </a:r>
            <a:endParaRPr lang="ru-RU" sz="2000" b="1">
              <a:solidFill>
                <a:schemeClr val="accent2"/>
              </a:solidFill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ru-RU" sz="1800">
                <a:solidFill>
                  <a:schemeClr val="tx1"/>
                </a:solidFill>
                <a:latin typeface="Arial" charset="0"/>
              </a:rPr>
              <a:t> 	</a:t>
            </a:r>
            <a:r>
              <a:rPr lang="ru-RU" sz="1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Живые клетки P. aureofaciens BS1393 с титром 5 х 10</a:t>
            </a:r>
            <a:r>
              <a:rPr lang="ru-RU" sz="1800" baseline="30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11</a:t>
            </a:r>
            <a:r>
              <a:rPr lang="ru-RU" sz="1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в 1 г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</a:pPr>
            <a:r>
              <a:rPr lang="ru-RU" sz="2000" b="1">
                <a:solidFill>
                  <a:schemeClr val="accent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Жидкий (гомогенная суспензия)</a:t>
            </a:r>
            <a:r>
              <a:rPr lang="ru-RU" sz="1800" b="1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1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	Живые клетки P. aureofaciens BS1393 с титром </a:t>
            </a:r>
            <a:r>
              <a:rPr lang="ru-RU" sz="1800">
                <a:solidFill>
                  <a:schemeClr val="tx1"/>
                </a:solidFill>
                <a:latin typeface="Arial" charset="0"/>
              </a:rPr>
              <a:t>2 </a:t>
            </a:r>
            <a:r>
              <a:rPr lang="ru-RU" sz="1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х 10</a:t>
            </a:r>
            <a:r>
              <a:rPr lang="ru-RU" sz="1800" baseline="30000">
                <a:solidFill>
                  <a:schemeClr val="tx1"/>
                </a:solidFill>
                <a:latin typeface="Arial" charset="0"/>
              </a:rPr>
              <a:t>9</a:t>
            </a:r>
            <a:r>
              <a:rPr lang="ru-RU" sz="1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в 1 </a:t>
            </a:r>
            <a:r>
              <a:rPr lang="ru-RU" sz="1800">
                <a:solidFill>
                  <a:schemeClr val="tx1"/>
                </a:solidFill>
                <a:latin typeface="Arial" charset="0"/>
              </a:rPr>
              <a:t>мл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1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ru-RU" sz="18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Нормы расхода </a:t>
            </a:r>
            <a:r>
              <a:rPr lang="ru-RU" sz="1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подобраны с таким расчетом, чтобы </a:t>
            </a:r>
            <a:r>
              <a:rPr lang="ru-RU" sz="18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на растение </a:t>
            </a:r>
            <a:r>
              <a:rPr lang="ru-RU" sz="1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попадало </a:t>
            </a:r>
            <a:r>
              <a:rPr lang="ru-RU" sz="18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не менее 100 тыс. клеток </a:t>
            </a:r>
            <a:r>
              <a:rPr lang="ru-RU" sz="1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(зерновые)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18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Включен в «Государственный каталог</a:t>
            </a:r>
            <a:r>
              <a:rPr lang="ru-RU" sz="1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пестицидов и агрохимикатов, разрешенных к применению на территории Российской Федерации»</a:t>
            </a:r>
            <a:r>
              <a:rPr lang="ru-RU" sz="180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800" b="1">
                <a:solidFill>
                  <a:schemeClr val="tx1"/>
                </a:solidFill>
                <a:latin typeface="Arial" charset="0"/>
              </a:rPr>
              <a:t>с</a:t>
            </a:r>
            <a:r>
              <a:rPr lang="ru-RU" sz="18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200</a:t>
            </a:r>
            <a:r>
              <a:rPr lang="ru-RU" sz="1800" b="1">
                <a:solidFill>
                  <a:schemeClr val="tx1"/>
                </a:solidFill>
                <a:latin typeface="Arial" charset="0"/>
              </a:rPr>
              <a:t>1 года</a:t>
            </a:r>
            <a:r>
              <a:rPr lang="ru-RU" sz="1800">
                <a:solidFill>
                  <a:schemeClr val="tx1"/>
                </a:solidFill>
              </a:rPr>
              <a:t> </a:t>
            </a:r>
            <a:endParaRPr lang="ru-RU" sz="180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68313" y="1628775"/>
            <a:ext cx="8218487" cy="449738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4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kern="0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400050" lvl="1">
              <a:spcBef>
                <a:spcPct val="20000"/>
              </a:spcBef>
              <a:defRPr/>
            </a:pPr>
            <a:endParaRPr lang="ru-RU" sz="2400" kern="0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sz="200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1835150" y="404813"/>
            <a:ext cx="6840538" cy="968375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8000"/>
                </a:solidFill>
                <a:latin typeface="+mn-lt"/>
                <a:cs typeface="+mn-cs"/>
              </a:rPr>
              <a:t> </a:t>
            </a:r>
            <a:r>
              <a:rPr lang="ru-RU" sz="3200" b="1" kern="0" dirty="0">
                <a:solidFill>
                  <a:schemeClr val="tx1"/>
                </a:solidFill>
                <a:latin typeface="+mn-lt"/>
                <a:cs typeface="+mn-cs"/>
              </a:rPr>
              <a:t>Биофунгицид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8000"/>
                </a:solidFill>
                <a:latin typeface="+mn-lt"/>
                <a:cs typeface="+mn-cs"/>
              </a:rPr>
              <a:t>Псевдобактерин</a:t>
            </a:r>
            <a:r>
              <a:rPr lang="ru-RU" sz="3200" b="1" baseline="30000" dirty="0">
                <a:solidFill>
                  <a:srgbClr val="008000"/>
                </a:solidFill>
                <a:latin typeface="+mn-lt"/>
                <a:cs typeface="Times New Roman" pitchFamily="18" charset="0"/>
              </a:rPr>
              <a:t>®</a:t>
            </a:r>
            <a:r>
              <a:rPr lang="ru-RU" sz="3200" b="1" kern="0" dirty="0">
                <a:solidFill>
                  <a:srgbClr val="008000"/>
                </a:solidFill>
                <a:latin typeface="+mn-lt"/>
                <a:cs typeface="+mn-cs"/>
              </a:rPr>
              <a:t> - 2</a:t>
            </a:r>
            <a:endParaRPr lang="ru-RU" sz="3200" b="1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7172" name="Picture 2" descr="C:\Documents and Settings\stupar\Мои документы\Мои документы\Пак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13" y="333375"/>
            <a:ext cx="12192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84213" y="1989138"/>
            <a:ext cx="7848600" cy="4492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algn="ctr">
              <a:spcBef>
                <a:spcPts val="0"/>
              </a:spcBef>
              <a:defRPr/>
            </a:pPr>
            <a:r>
              <a:rPr lang="ru-RU" sz="2400" b="1" kern="0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Псевдобактерин-2, ПС </a:t>
            </a:r>
            <a:r>
              <a:rPr lang="ru-RU" sz="2400" b="1" kern="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marL="342900" algn="ctr">
              <a:spcBef>
                <a:spcPts val="0"/>
              </a:spcBef>
              <a:defRPr/>
            </a:pPr>
            <a:r>
              <a:rPr lang="ru-RU" sz="1800" b="1" kern="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en-US" sz="1800" b="1" kern="0" dirty="0" err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seudomonas</a:t>
            </a:r>
            <a:r>
              <a:rPr lang="ru-RU" sz="1800" b="1" kern="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800" b="1" kern="0" dirty="0" err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aureofaciens</a:t>
            </a:r>
            <a:r>
              <a:rPr lang="ru-RU" sz="1800" b="1" kern="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BS1393 титр не менее 5 </a:t>
            </a:r>
            <a:r>
              <a:rPr lang="ru-RU" sz="1800" b="1" kern="0" dirty="0" err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х</a:t>
            </a:r>
            <a:r>
              <a:rPr lang="ru-RU" sz="1800" b="1" kern="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10</a:t>
            </a:r>
            <a:r>
              <a:rPr lang="ru-RU" sz="1800" b="1" kern="0" baseline="3000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11</a:t>
            </a:r>
            <a:r>
              <a:rPr lang="ru-RU" sz="1800" b="1" kern="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КОЕ/г</a:t>
            </a:r>
          </a:p>
          <a:p>
            <a:pPr marL="342900" algn="ctr">
              <a:spcBef>
                <a:spcPts val="0"/>
              </a:spcBef>
              <a:defRPr/>
            </a:pPr>
            <a:endParaRPr lang="ru-RU" sz="2000" kern="0" dirty="0">
              <a:solidFill>
                <a:schemeClr val="tx1"/>
              </a:solidFill>
              <a:cs typeface="+mn-cs"/>
            </a:endParaRPr>
          </a:p>
          <a:p>
            <a:pPr marL="0" lvl="1">
              <a:spcBef>
                <a:spcPts val="0"/>
              </a:spcBef>
              <a:defRPr/>
            </a:pPr>
            <a:r>
              <a:rPr lang="ru-RU" sz="1800" kern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     Свидетельство </a:t>
            </a:r>
            <a:r>
              <a:rPr lang="ru-RU" sz="18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о государственной регистрации пестицида и(или</a:t>
            </a:r>
            <a:r>
              <a:rPr lang="ru-RU" sz="1800" kern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0" lvl="1">
              <a:spcBef>
                <a:spcPts val="0"/>
              </a:spcBef>
              <a:defRPr/>
            </a:pPr>
            <a:r>
              <a:rPr lang="ru-RU" sz="1800" kern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ru-RU" sz="1800" kern="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агрохимиката</a:t>
            </a:r>
            <a:r>
              <a:rPr lang="ru-RU" sz="1800" kern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8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№ 437</a:t>
            </a:r>
            <a:r>
              <a:rPr lang="ru-RU" sz="1800" kern="0" dirty="0">
                <a:solidFill>
                  <a:schemeClr val="tx1"/>
                </a:solidFill>
                <a:cs typeface="+mn-cs"/>
              </a:rPr>
              <a:t> от 16.11.2014.</a:t>
            </a:r>
          </a:p>
          <a:p>
            <a:pPr marL="342900" algn="ctr">
              <a:spcBef>
                <a:spcPts val="0"/>
              </a:spcBef>
              <a:defRPr/>
            </a:pPr>
            <a:endParaRPr lang="ru-RU" sz="2000" b="1" kern="0" dirty="0">
              <a:solidFill>
                <a:schemeClr val="accent2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342900" algn="ctr">
              <a:spcBef>
                <a:spcPts val="0"/>
              </a:spcBef>
              <a:defRPr/>
            </a:pPr>
            <a:r>
              <a:rPr lang="ru-RU" sz="2400" b="1" kern="0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Псевдобактерин-2, Ж </a:t>
            </a:r>
            <a:r>
              <a:rPr lang="ru-RU" sz="2400" b="1" kern="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marL="342900" algn="ctr">
              <a:spcBef>
                <a:spcPts val="0"/>
              </a:spcBef>
              <a:defRPr/>
            </a:pPr>
            <a:r>
              <a:rPr lang="ru-RU" sz="1800" b="1" kern="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en-US" sz="1800" b="1" kern="0" dirty="0" err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seudomonas</a:t>
            </a:r>
            <a:r>
              <a:rPr lang="ru-RU" sz="1800" b="1" kern="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800" b="1" kern="0" dirty="0" err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aureofaciens</a:t>
            </a:r>
            <a:r>
              <a:rPr lang="ru-RU" sz="1800" b="1" kern="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BS1393 титр не менее 2 </a:t>
            </a:r>
            <a:r>
              <a:rPr lang="ru-RU" sz="1800" b="1" kern="0" dirty="0" err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х</a:t>
            </a:r>
            <a:r>
              <a:rPr lang="ru-RU" sz="1800" b="1" kern="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10</a:t>
            </a:r>
            <a:r>
              <a:rPr lang="ru-RU" sz="1800" b="1" kern="0" baseline="3000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9</a:t>
            </a:r>
            <a:r>
              <a:rPr lang="ru-RU" sz="1800" b="1" kern="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КОЕ/мл</a:t>
            </a:r>
          </a:p>
          <a:p>
            <a:pPr marL="342900">
              <a:spcBef>
                <a:spcPts val="0"/>
              </a:spcBef>
              <a:defRPr/>
            </a:pPr>
            <a:endParaRPr lang="ru-RU" sz="1800" b="1" kern="0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42900">
              <a:spcBef>
                <a:spcPts val="0"/>
              </a:spcBef>
              <a:defRPr/>
            </a:pPr>
            <a:r>
              <a:rPr lang="ru-RU" sz="18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Свидетельство о государственной регистрации пестицида и(или) </a:t>
            </a:r>
            <a:r>
              <a:rPr lang="ru-RU" sz="1800" kern="0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агрохимиката</a:t>
            </a:r>
            <a:r>
              <a:rPr lang="ru-RU" sz="18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№ 436</a:t>
            </a:r>
            <a:r>
              <a:rPr lang="ru-RU" sz="1800" kern="0" dirty="0">
                <a:solidFill>
                  <a:schemeClr val="tx1"/>
                </a:solidFill>
                <a:cs typeface="+mn-cs"/>
              </a:rPr>
              <a:t> от 16.11.2014.</a:t>
            </a:r>
          </a:p>
          <a:p>
            <a:pPr marL="342900" algn="ctr">
              <a:spcBef>
                <a:spcPts val="0"/>
              </a:spcBef>
              <a:defRPr/>
            </a:pPr>
            <a:endParaRPr lang="ru-RU" sz="1800" b="1" kern="0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42900" algn="ctr">
              <a:spcBef>
                <a:spcPts val="0"/>
              </a:spcBef>
              <a:defRPr/>
            </a:pPr>
            <a:endParaRPr lang="ru-RU" sz="1800" b="1" kern="0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42900" algn="ctr">
              <a:spcBef>
                <a:spcPts val="0"/>
              </a:spcBef>
              <a:defRPr/>
            </a:pPr>
            <a:endParaRPr lang="ru-RU" sz="1800" b="1" kern="0" dirty="0">
              <a:solidFill>
                <a:schemeClr val="accent2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defRPr/>
            </a:pPr>
            <a:r>
              <a:rPr lang="ru-RU" sz="1800" b="1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 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68313" y="1628775"/>
            <a:ext cx="8218487" cy="449738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4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kern="0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400050" lvl="1">
              <a:spcBef>
                <a:spcPct val="20000"/>
              </a:spcBef>
              <a:defRPr/>
            </a:pPr>
            <a:endParaRPr lang="ru-RU" sz="2400" kern="0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sz="200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1835150" y="404813"/>
            <a:ext cx="6840538" cy="968375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8000"/>
                </a:solidFill>
                <a:latin typeface="+mn-lt"/>
                <a:cs typeface="+mn-cs"/>
              </a:rPr>
              <a:t> </a:t>
            </a:r>
            <a:r>
              <a:rPr lang="ru-RU" sz="3200" b="1" kern="0" dirty="0">
                <a:solidFill>
                  <a:schemeClr val="tx1"/>
                </a:solidFill>
                <a:latin typeface="+mn-lt"/>
                <a:cs typeface="+mn-cs"/>
              </a:rPr>
              <a:t>Биофунгицид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8000"/>
                </a:solidFill>
                <a:latin typeface="+mn-lt"/>
                <a:cs typeface="+mn-cs"/>
              </a:rPr>
              <a:t>Псевдобактерин</a:t>
            </a:r>
            <a:r>
              <a:rPr lang="ru-RU" sz="3200" b="1" baseline="30000" dirty="0">
                <a:solidFill>
                  <a:srgbClr val="008000"/>
                </a:solidFill>
                <a:latin typeface="+mn-lt"/>
                <a:cs typeface="Times New Roman" pitchFamily="18" charset="0"/>
              </a:rPr>
              <a:t>®</a:t>
            </a:r>
            <a:r>
              <a:rPr lang="ru-RU" sz="3200" b="1" kern="0" dirty="0">
                <a:solidFill>
                  <a:srgbClr val="008000"/>
                </a:solidFill>
                <a:latin typeface="+mn-lt"/>
                <a:cs typeface="+mn-cs"/>
              </a:rPr>
              <a:t> - 2</a:t>
            </a:r>
            <a:endParaRPr lang="ru-RU" sz="3200" b="1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8196" name="Picture 2" descr="C:\Documents and Settings\stupar\Мои документы\Мои документы\Пак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13" y="333375"/>
            <a:ext cx="12192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8000"/>
                </a:solidFill>
                <a:ea typeface="Arial Unicode MS" pitchFamily="34" charset="-128"/>
                <a:cs typeface="Arial Unicode MS" pitchFamily="34" charset="-128"/>
              </a:rPr>
              <a:t>		Условия и сроки хранения</a:t>
            </a:r>
            <a:r>
              <a:rPr lang="ru-RU" sz="2400" b="1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2400" b="1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tx1"/>
                </a:solidFill>
                <a:latin typeface="+mn-lt"/>
                <a:cs typeface="+mn-cs"/>
              </a:rPr>
              <a:t>      </a:t>
            </a:r>
            <a:r>
              <a:rPr lang="ru-RU" sz="24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без снижения титра живых клеток</a:t>
            </a:r>
            <a:r>
              <a:rPr lang="ru-RU" sz="2400" b="1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: </a:t>
            </a:r>
            <a:endParaRPr lang="ru-RU" sz="2400" kern="0" dirty="0">
              <a:solidFill>
                <a:schemeClr val="tx1"/>
              </a:solidFill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solidFill>
                  <a:schemeClr val="tx1"/>
                </a:solidFill>
                <a:cs typeface="Times New Roman" pitchFamily="18" charset="0"/>
              </a:rPr>
              <a:t>  </a:t>
            </a:r>
            <a:r>
              <a:rPr lang="ru-RU" sz="2400" b="1" kern="0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Паста</a:t>
            </a:r>
            <a:r>
              <a:rPr lang="ru-RU" sz="24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 	при +1 – +5</a:t>
            </a:r>
            <a:r>
              <a:rPr lang="ru-RU" sz="24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</a:t>
            </a:r>
            <a:r>
              <a:rPr lang="ru-RU" sz="24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С  – 30 суток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  </a:t>
            </a:r>
            <a:r>
              <a:rPr lang="ru-RU" sz="2400" b="1" kern="0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Жидкий</a:t>
            </a:r>
            <a:r>
              <a:rPr lang="ru-RU" sz="24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	при +1 – +5</a:t>
            </a:r>
            <a:r>
              <a:rPr lang="ru-RU" sz="24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</a:t>
            </a:r>
            <a:r>
              <a:rPr lang="ru-RU" sz="24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С  – 10 суток</a:t>
            </a:r>
          </a:p>
          <a:p>
            <a:pPr marL="800100" lvl="1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ru-RU" sz="18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sz="1800" kern="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случае</a:t>
            </a:r>
            <a:r>
              <a:rPr lang="ru-RU" sz="18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более длительного хранения следует проверить титр живых клеток.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		Тарная упаковка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solidFill>
                  <a:schemeClr val="tx1"/>
                </a:solidFill>
                <a:cs typeface="+mn-cs"/>
              </a:rPr>
              <a:t>  </a:t>
            </a:r>
            <a:r>
              <a:rPr lang="ru-RU" sz="2400" kern="0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Паста</a:t>
            </a:r>
            <a:r>
              <a:rPr lang="ru-RU" sz="24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– 10 </a:t>
            </a:r>
            <a:r>
              <a:rPr lang="ru-RU" sz="20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sz="2000" kern="0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пеницилиновые</a:t>
            </a:r>
            <a:r>
              <a:rPr lang="ru-RU" sz="20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флаконы)</a:t>
            </a:r>
            <a:r>
              <a:rPr lang="ru-RU" sz="24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solidFill>
                  <a:schemeClr val="tx1"/>
                </a:solidFill>
                <a:cs typeface="+mn-cs"/>
              </a:rPr>
              <a:t>  </a:t>
            </a:r>
            <a:r>
              <a:rPr lang="ru-RU" sz="2400" kern="0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Жидкий</a:t>
            </a:r>
            <a:r>
              <a:rPr lang="ru-RU" sz="24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– емкости объемом до 50 л.</a:t>
            </a:r>
          </a:p>
          <a:p>
            <a:pPr marL="800100" lvl="1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ru-RU" sz="1800" kern="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Поставка пасты осуществляется в </a:t>
            </a:r>
            <a:r>
              <a:rPr lang="ru-RU" sz="1800" kern="0" dirty="0" err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термоконтейнерах</a:t>
            </a:r>
            <a:r>
              <a:rPr lang="ru-RU" sz="1800" kern="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ru-RU" sz="2400" kern="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2400" kern="0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539750" y="1628775"/>
            <a:ext cx="8218488" cy="449738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4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kern="0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400050" lvl="1">
              <a:spcBef>
                <a:spcPct val="20000"/>
              </a:spcBef>
              <a:defRPr/>
            </a:pPr>
            <a:endParaRPr lang="ru-RU" sz="2400" kern="0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sz="200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1835150" y="404813"/>
            <a:ext cx="6840538" cy="968375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8000"/>
                </a:solidFill>
                <a:latin typeface="+mn-lt"/>
                <a:cs typeface="+mn-cs"/>
              </a:rPr>
              <a:t> </a:t>
            </a:r>
            <a:r>
              <a:rPr lang="ru-RU" sz="3200" b="1" kern="0" dirty="0">
                <a:solidFill>
                  <a:schemeClr val="tx1"/>
                </a:solidFill>
                <a:latin typeface="+mn-lt"/>
                <a:cs typeface="+mn-cs"/>
              </a:rPr>
              <a:t>Преимущество препарата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8000"/>
                </a:solidFill>
                <a:latin typeface="+mn-lt"/>
                <a:cs typeface="+mn-cs"/>
              </a:rPr>
              <a:t>Псевдобактерин</a:t>
            </a:r>
            <a:r>
              <a:rPr lang="ru-RU" sz="3200" b="1" baseline="30000" dirty="0">
                <a:solidFill>
                  <a:srgbClr val="008000"/>
                </a:solidFill>
                <a:latin typeface="+mn-lt"/>
                <a:cs typeface="Times New Roman" pitchFamily="18" charset="0"/>
              </a:rPr>
              <a:t>®</a:t>
            </a:r>
            <a:r>
              <a:rPr lang="ru-RU" sz="2800" b="1" baseline="30000" dirty="0">
                <a:solidFill>
                  <a:srgbClr val="008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3200" b="1" kern="0" dirty="0">
                <a:solidFill>
                  <a:srgbClr val="008000"/>
                </a:solidFill>
                <a:latin typeface="+mn-lt"/>
                <a:cs typeface="+mn-cs"/>
              </a:rPr>
              <a:t>- 2</a:t>
            </a:r>
            <a:endParaRPr lang="ru-RU" sz="3200" b="1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9220" name="Picture 2" descr="C:\Documents and Settings\stupar\Мои документы\Мои документы\Пак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13" y="333375"/>
            <a:ext cx="12192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844824"/>
            <a:ext cx="7772400" cy="4464496"/>
          </a:xfrm>
          <a:prstGeom prst="rect">
            <a:avLst/>
          </a:prstGeom>
        </p:spPr>
        <p:txBody>
          <a:bodyPr/>
          <a:lstStyle/>
          <a:p>
            <a:pPr marL="280988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ru-RU" sz="20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существенно снижает стоимость защитных мероприятий за счет низкой цены</a:t>
            </a:r>
          </a:p>
          <a:p>
            <a:pPr marL="280988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ru-RU" sz="20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имеет высокую биологическую активность против целого ряда заболеваний</a:t>
            </a:r>
          </a:p>
          <a:p>
            <a:pPr marL="280988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ru-RU" sz="20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обладает, помимо </a:t>
            </a:r>
            <a:r>
              <a:rPr lang="ru-RU" sz="2000" kern="0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фунгицидной</a:t>
            </a:r>
            <a:r>
              <a:rPr lang="ru-RU" sz="20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, высокой бактерицидной и ростостимулирующей активностью</a:t>
            </a:r>
          </a:p>
          <a:p>
            <a:pPr marL="280988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ru-RU" sz="20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оказывает воздействие сразу после обработки семян и </a:t>
            </a:r>
            <a:r>
              <a:rPr lang="ru-RU" sz="2000" kern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растений</a:t>
            </a:r>
          </a:p>
          <a:p>
            <a:pPr marL="280988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ru-RU" sz="2000" kern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не требует периода ожидания</a:t>
            </a:r>
            <a:endParaRPr lang="ru-RU" sz="2000" kern="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280988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ru-RU" sz="20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способен снимать стресс растений, вызванный химическими пестицидами</a:t>
            </a:r>
          </a:p>
          <a:p>
            <a:pPr marL="280988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ru-RU" sz="20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повышает качество с</a:t>
            </a:r>
            <a:r>
              <a:rPr lang="en-US" sz="20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ru-RU" sz="2000" kern="0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х</a:t>
            </a:r>
            <a:r>
              <a:rPr lang="ru-RU" sz="20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продукции</a:t>
            </a:r>
          </a:p>
          <a:p>
            <a:pPr marL="280988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ru-RU" sz="20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не </a:t>
            </a:r>
            <a:r>
              <a:rPr lang="ru-RU" sz="2000" kern="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резистентен</a:t>
            </a:r>
            <a:endParaRPr lang="ru-RU" sz="2000" kern="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280988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ru-RU" sz="20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совместим с другими пестицидами и </a:t>
            </a:r>
            <a:r>
              <a:rPr lang="ru-RU" sz="2000" kern="0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агрохимикатами</a:t>
            </a:r>
            <a:endParaRPr lang="ru-RU" sz="2000" kern="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280988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ru-RU" sz="2000" kern="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экологически безопасен, безвреден для человека, животных, птиц и насекомых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2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68313" y="1628775"/>
            <a:ext cx="8218487" cy="449738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4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kern="0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400050" lvl="1">
              <a:spcBef>
                <a:spcPct val="20000"/>
              </a:spcBef>
              <a:defRPr/>
            </a:pPr>
            <a:endParaRPr lang="ru-RU" sz="2400" kern="0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sz="200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1835150" y="404813"/>
            <a:ext cx="6840538" cy="968375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8000"/>
                </a:solidFill>
                <a:latin typeface="+mn-lt"/>
                <a:cs typeface="+mn-cs"/>
              </a:rPr>
              <a:t> </a:t>
            </a:r>
            <a:r>
              <a:rPr lang="ru-RU" sz="3200" b="1" kern="0" dirty="0">
                <a:solidFill>
                  <a:schemeClr val="tx1"/>
                </a:solidFill>
                <a:latin typeface="+mn-lt"/>
                <a:cs typeface="+mn-cs"/>
              </a:rPr>
              <a:t>Биофунгицид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8000"/>
                </a:solidFill>
                <a:latin typeface="+mn-lt"/>
                <a:cs typeface="+mn-cs"/>
              </a:rPr>
              <a:t>Псевдобактерин</a:t>
            </a:r>
            <a:r>
              <a:rPr lang="ru-RU" sz="3200" b="1" baseline="30000" dirty="0">
                <a:solidFill>
                  <a:srgbClr val="008000"/>
                </a:solidFill>
                <a:latin typeface="+mn-lt"/>
                <a:cs typeface="Times New Roman" pitchFamily="18" charset="0"/>
              </a:rPr>
              <a:t>®</a:t>
            </a:r>
            <a:r>
              <a:rPr lang="ru-RU" sz="3200" b="1" kern="0" dirty="0">
                <a:solidFill>
                  <a:srgbClr val="008000"/>
                </a:solidFill>
                <a:latin typeface="+mn-lt"/>
                <a:cs typeface="+mn-cs"/>
              </a:rPr>
              <a:t> - 2</a:t>
            </a:r>
            <a:endParaRPr lang="ru-RU" sz="3200" b="1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10244" name="Picture 2" descr="C:\Documents and Settings\stupar\Мои документы\Мои документы\Пак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13" y="333375"/>
            <a:ext cx="12192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4213" y="1773238"/>
            <a:ext cx="7772400" cy="4392612"/>
          </a:xfrm>
          <a:prstGeom prst="rect">
            <a:avLst/>
          </a:prstGeom>
        </p:spPr>
        <p:txBody>
          <a:bodyPr/>
          <a:lstStyle/>
          <a:p>
            <a:pPr marL="671513" indent="-187325" algn="ctr">
              <a:spcBef>
                <a:spcPct val="20000"/>
              </a:spcBef>
              <a:defRPr/>
            </a:pPr>
            <a:endParaRPr lang="ru-RU" sz="2800" b="1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671513" indent="-187325">
              <a:spcBef>
                <a:spcPct val="20000"/>
              </a:spcBef>
              <a:defRPr/>
            </a:pPr>
            <a:r>
              <a:rPr lang="ru-RU" sz="1800" b="1" kern="0" dirty="0">
                <a:solidFill>
                  <a:schemeClr val="tx1"/>
                </a:solidFill>
                <a:latin typeface="Arial" charset="0"/>
                <a:cs typeface="+mn-cs"/>
              </a:rPr>
              <a:t>Р</a:t>
            </a:r>
            <a:r>
              <a:rPr lang="ru-RU" sz="1800" b="1" kern="0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еспублик</a:t>
            </a:r>
            <a:r>
              <a:rPr lang="ru-RU" sz="1800" b="1" kern="0" dirty="0">
                <a:solidFill>
                  <a:schemeClr val="tx1"/>
                </a:solidFill>
                <a:latin typeface="Arial" charset="0"/>
                <a:cs typeface="+mn-cs"/>
              </a:rPr>
              <a:t>и</a:t>
            </a:r>
            <a:r>
              <a:rPr lang="ru-RU" sz="1800" kern="0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800" kern="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sz="1800" kern="0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Адыгея,</a:t>
            </a:r>
            <a:r>
              <a:rPr lang="ru-RU" sz="1800" kern="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sz="1800" kern="0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Башкортостан, Ингушетия, Крым, </a:t>
            </a:r>
          </a:p>
          <a:p>
            <a:pPr marL="671513" indent="-187325">
              <a:spcBef>
                <a:spcPct val="20000"/>
              </a:spcBef>
              <a:defRPr/>
            </a:pPr>
            <a:r>
              <a:rPr lang="ru-RU" sz="1800" kern="0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			  Марий Эл, Татарстан, Чувашия</a:t>
            </a:r>
          </a:p>
          <a:p>
            <a:pPr marL="671513" indent="-187325">
              <a:spcBef>
                <a:spcPct val="20000"/>
              </a:spcBef>
              <a:defRPr/>
            </a:pPr>
            <a:r>
              <a:rPr lang="ru-RU" sz="1800" kern="0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			  </a:t>
            </a:r>
            <a:r>
              <a:rPr lang="ru-RU" sz="1800" kern="0" dirty="0">
                <a:solidFill>
                  <a:srgbClr val="7030A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Казахстан, Украина</a:t>
            </a:r>
            <a:endParaRPr lang="ru-RU" sz="1800" kern="0" dirty="0">
              <a:solidFill>
                <a:srgbClr val="7030A0"/>
              </a:solidFill>
              <a:latin typeface="Arial" charset="0"/>
              <a:cs typeface="+mn-cs"/>
            </a:endParaRPr>
          </a:p>
          <a:p>
            <a:pPr marL="671513" indent="-187325">
              <a:spcBef>
                <a:spcPct val="20000"/>
              </a:spcBef>
              <a:defRPr/>
            </a:pPr>
            <a:r>
              <a:rPr lang="ru-RU" sz="1800" b="1" kern="0" dirty="0">
                <a:solidFill>
                  <a:schemeClr val="tx1"/>
                </a:solidFill>
                <a:latin typeface="Arial" charset="0"/>
                <a:cs typeface="+mn-cs"/>
              </a:rPr>
              <a:t>Края</a:t>
            </a:r>
            <a:r>
              <a:rPr lang="ru-RU" sz="1800" kern="0" dirty="0">
                <a:solidFill>
                  <a:schemeClr val="tx1"/>
                </a:solidFill>
                <a:latin typeface="Arial" charset="0"/>
                <a:cs typeface="+mn-cs"/>
              </a:rPr>
              <a:t>            	  </a:t>
            </a:r>
            <a:r>
              <a:rPr lang="ru-RU" sz="1800" kern="0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Алтайск</a:t>
            </a:r>
            <a:r>
              <a:rPr lang="ru-RU" sz="1800" kern="0" dirty="0">
                <a:solidFill>
                  <a:schemeClr val="tx1"/>
                </a:solidFill>
                <a:latin typeface="Arial" charset="0"/>
                <a:cs typeface="+mn-cs"/>
              </a:rPr>
              <a:t>ий, </a:t>
            </a:r>
            <a:r>
              <a:rPr lang="ru-RU" sz="1800" kern="0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Краснодарск</a:t>
            </a:r>
            <a:r>
              <a:rPr lang="ru-RU" sz="1800" kern="0" dirty="0">
                <a:solidFill>
                  <a:schemeClr val="tx1"/>
                </a:solidFill>
                <a:latin typeface="Arial" charset="0"/>
                <a:cs typeface="+mn-cs"/>
              </a:rPr>
              <a:t>ий</a:t>
            </a:r>
            <a:r>
              <a:rPr lang="ru-RU" sz="1800" kern="0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, Красноярск</a:t>
            </a:r>
            <a:r>
              <a:rPr lang="ru-RU" sz="1800" kern="0" dirty="0">
                <a:solidFill>
                  <a:schemeClr val="tx1"/>
                </a:solidFill>
                <a:latin typeface="Arial" charset="0"/>
                <a:cs typeface="+mn-cs"/>
              </a:rPr>
              <a:t>ий</a:t>
            </a:r>
            <a:r>
              <a:rPr lang="ru-RU" sz="1800" kern="0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800" kern="0" dirty="0">
                <a:solidFill>
                  <a:schemeClr val="tx1"/>
                </a:solidFill>
                <a:latin typeface="Arial" charset="0"/>
                <a:cs typeface="+mn-cs"/>
              </a:rPr>
              <a:t> 			  Пермский, </a:t>
            </a:r>
            <a:r>
              <a:rPr lang="ru-RU" sz="1800" kern="0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Ставропольск</a:t>
            </a:r>
            <a:r>
              <a:rPr lang="ru-RU" sz="1800" kern="0" dirty="0">
                <a:solidFill>
                  <a:schemeClr val="tx1"/>
                </a:solidFill>
                <a:latin typeface="Arial" charset="0"/>
                <a:cs typeface="+mn-cs"/>
              </a:rPr>
              <a:t>ий</a:t>
            </a:r>
          </a:p>
          <a:p>
            <a:pPr marL="671513" indent="-187325">
              <a:spcBef>
                <a:spcPct val="20000"/>
              </a:spcBef>
              <a:defRPr/>
            </a:pPr>
            <a:r>
              <a:rPr lang="ru-RU" sz="1800" b="1" kern="0" dirty="0">
                <a:solidFill>
                  <a:schemeClr val="tx1"/>
                </a:solidFill>
                <a:latin typeface="Arial" charset="0"/>
                <a:cs typeface="+mn-cs"/>
              </a:rPr>
              <a:t>Области	  </a:t>
            </a:r>
            <a:r>
              <a:rPr lang="ru-RU" sz="1800" dirty="0">
                <a:solidFill>
                  <a:schemeClr val="tx1"/>
                </a:solidFill>
                <a:latin typeface="Arial" charset="0"/>
              </a:rPr>
              <a:t>Белгородская, Воронежск</a:t>
            </a:r>
            <a:r>
              <a:rPr lang="ru-RU" sz="1800" dirty="0">
                <a:solidFill>
                  <a:schemeClr val="tx1"/>
                </a:solidFill>
                <a:latin typeface="Arial" charset="0"/>
                <a:cs typeface="+mn-cs"/>
              </a:rPr>
              <a:t>ая</a:t>
            </a:r>
            <a:r>
              <a:rPr lang="ru-RU" sz="1800" dirty="0">
                <a:solidFill>
                  <a:schemeClr val="tx1"/>
                </a:solidFill>
                <a:latin typeface="Arial" charset="0"/>
              </a:rPr>
              <a:t>, Ивановск</a:t>
            </a:r>
            <a:r>
              <a:rPr lang="ru-RU" sz="1800" dirty="0">
                <a:solidFill>
                  <a:schemeClr val="tx1"/>
                </a:solidFill>
                <a:latin typeface="Arial" charset="0"/>
                <a:cs typeface="+mn-cs"/>
              </a:rPr>
              <a:t>ая</a:t>
            </a:r>
            <a:r>
              <a:rPr lang="ru-RU" sz="1800" dirty="0">
                <a:solidFill>
                  <a:schemeClr val="tx1"/>
                </a:solidFill>
                <a:latin typeface="Arial" charset="0"/>
              </a:rPr>
              <a:t>, 			  Иркутск</a:t>
            </a:r>
            <a:r>
              <a:rPr lang="ru-RU" sz="1800" dirty="0">
                <a:solidFill>
                  <a:schemeClr val="tx1"/>
                </a:solidFill>
                <a:latin typeface="Arial" charset="0"/>
                <a:cs typeface="+mn-cs"/>
              </a:rPr>
              <a:t>ая</a:t>
            </a:r>
            <a:r>
              <a:rPr lang="ru-RU" sz="1800" dirty="0">
                <a:solidFill>
                  <a:schemeClr val="tx1"/>
                </a:solidFill>
                <a:latin typeface="Arial" charset="0"/>
              </a:rPr>
              <a:t>, Калужск</a:t>
            </a:r>
            <a:r>
              <a:rPr lang="ru-RU" sz="1800" dirty="0">
                <a:solidFill>
                  <a:schemeClr val="tx1"/>
                </a:solidFill>
                <a:latin typeface="Arial" charset="0"/>
                <a:cs typeface="+mn-cs"/>
              </a:rPr>
              <a:t>ая</a:t>
            </a:r>
            <a:r>
              <a:rPr lang="ru-RU" sz="1800" dirty="0">
                <a:solidFill>
                  <a:schemeClr val="tx1"/>
                </a:solidFill>
                <a:latin typeface="Arial" charset="0"/>
              </a:rPr>
              <a:t>, Кировск</a:t>
            </a:r>
            <a:r>
              <a:rPr lang="ru-RU" sz="1800" dirty="0">
                <a:solidFill>
                  <a:schemeClr val="tx1"/>
                </a:solidFill>
                <a:latin typeface="Arial" charset="0"/>
                <a:cs typeface="+mn-cs"/>
              </a:rPr>
              <a:t>ая</a:t>
            </a:r>
            <a:r>
              <a:rPr lang="ru-RU" sz="1800" dirty="0">
                <a:solidFill>
                  <a:schemeClr val="tx1"/>
                </a:solidFill>
                <a:latin typeface="Arial" charset="0"/>
              </a:rPr>
              <a:t>, Курганск</a:t>
            </a:r>
            <a:r>
              <a:rPr lang="ru-RU" sz="1800" dirty="0">
                <a:solidFill>
                  <a:schemeClr val="tx1"/>
                </a:solidFill>
                <a:latin typeface="Arial" charset="0"/>
                <a:cs typeface="+mn-cs"/>
              </a:rPr>
              <a:t>ая</a:t>
            </a:r>
            <a:r>
              <a:rPr lang="ru-RU" sz="1800" dirty="0">
                <a:solidFill>
                  <a:schemeClr val="tx1"/>
                </a:solidFill>
                <a:latin typeface="Arial" charset="0"/>
              </a:rPr>
              <a:t>, 			  Липецк</a:t>
            </a:r>
            <a:r>
              <a:rPr lang="ru-RU" sz="1800" dirty="0">
                <a:solidFill>
                  <a:schemeClr val="tx1"/>
                </a:solidFill>
                <a:latin typeface="Arial" charset="0"/>
                <a:cs typeface="+mn-cs"/>
              </a:rPr>
              <a:t>ая</a:t>
            </a:r>
            <a:r>
              <a:rPr lang="ru-RU" sz="1800" dirty="0">
                <a:solidFill>
                  <a:schemeClr val="tx1"/>
                </a:solidFill>
                <a:latin typeface="Arial" charset="0"/>
              </a:rPr>
              <a:t>, Московск</a:t>
            </a:r>
            <a:r>
              <a:rPr lang="ru-RU" sz="1800" dirty="0">
                <a:solidFill>
                  <a:schemeClr val="tx1"/>
                </a:solidFill>
                <a:latin typeface="Arial" charset="0"/>
                <a:cs typeface="+mn-cs"/>
              </a:rPr>
              <a:t>ая</a:t>
            </a:r>
            <a:r>
              <a:rPr lang="ru-RU" sz="1800" dirty="0">
                <a:solidFill>
                  <a:schemeClr val="tx1"/>
                </a:solidFill>
                <a:latin typeface="Arial" charset="0"/>
              </a:rPr>
              <a:t>, Нижегородск</a:t>
            </a:r>
            <a:r>
              <a:rPr lang="ru-RU" sz="1800" dirty="0">
                <a:solidFill>
                  <a:schemeClr val="tx1"/>
                </a:solidFill>
                <a:latin typeface="Arial" charset="0"/>
                <a:cs typeface="+mn-cs"/>
              </a:rPr>
              <a:t>ая</a:t>
            </a:r>
            <a:r>
              <a:rPr lang="ru-RU" sz="1800" dirty="0">
                <a:solidFill>
                  <a:schemeClr val="tx1"/>
                </a:solidFill>
                <a:latin typeface="Arial" charset="0"/>
              </a:rPr>
              <a:t>, </a:t>
            </a:r>
          </a:p>
          <a:p>
            <a:pPr marL="671513" indent="-187325">
              <a:spcBef>
                <a:spcPct val="20000"/>
              </a:spcBef>
              <a:defRPr/>
            </a:pPr>
            <a:r>
              <a:rPr lang="ru-RU" sz="1800" dirty="0">
                <a:solidFill>
                  <a:schemeClr val="tx1"/>
                </a:solidFill>
                <a:latin typeface="Arial" charset="0"/>
              </a:rPr>
              <a:t>			  Новгородск</a:t>
            </a:r>
            <a:r>
              <a:rPr lang="ru-RU" sz="1800" dirty="0">
                <a:solidFill>
                  <a:schemeClr val="tx1"/>
                </a:solidFill>
                <a:latin typeface="Arial" charset="0"/>
                <a:cs typeface="+mn-cs"/>
              </a:rPr>
              <a:t>ая</a:t>
            </a:r>
            <a:r>
              <a:rPr lang="ru-RU" sz="1800" dirty="0">
                <a:solidFill>
                  <a:schemeClr val="tx1"/>
                </a:solidFill>
                <a:latin typeface="Arial" charset="0"/>
              </a:rPr>
              <a:t>, Новосибирск</a:t>
            </a:r>
            <a:r>
              <a:rPr lang="ru-RU" sz="1800" dirty="0">
                <a:solidFill>
                  <a:schemeClr val="tx1"/>
                </a:solidFill>
                <a:latin typeface="Arial" charset="0"/>
                <a:cs typeface="+mn-cs"/>
              </a:rPr>
              <a:t>ая</a:t>
            </a:r>
            <a:r>
              <a:rPr lang="ru-RU" sz="1800" dirty="0">
                <a:solidFill>
                  <a:schemeClr val="tx1"/>
                </a:solidFill>
                <a:latin typeface="Arial" charset="0"/>
              </a:rPr>
              <a:t>, Омск</a:t>
            </a:r>
            <a:r>
              <a:rPr lang="ru-RU" sz="1800" dirty="0">
                <a:solidFill>
                  <a:schemeClr val="tx1"/>
                </a:solidFill>
                <a:latin typeface="Arial" charset="0"/>
                <a:cs typeface="+mn-cs"/>
              </a:rPr>
              <a:t>ая</a:t>
            </a:r>
            <a:r>
              <a:rPr lang="ru-RU" sz="1800" dirty="0">
                <a:solidFill>
                  <a:schemeClr val="tx1"/>
                </a:solidFill>
                <a:latin typeface="Arial" charset="0"/>
              </a:rPr>
              <a:t>, 				  Оренбургская, Ростовск</a:t>
            </a:r>
            <a:r>
              <a:rPr lang="ru-RU" sz="1800" dirty="0">
                <a:solidFill>
                  <a:schemeClr val="tx1"/>
                </a:solidFill>
                <a:latin typeface="Arial" charset="0"/>
                <a:cs typeface="+mn-cs"/>
              </a:rPr>
              <a:t>ая</a:t>
            </a:r>
            <a:r>
              <a:rPr lang="ru-RU" sz="1800" dirty="0">
                <a:solidFill>
                  <a:schemeClr val="tx1"/>
                </a:solidFill>
                <a:latin typeface="Arial" charset="0"/>
              </a:rPr>
              <a:t>, Саратовск</a:t>
            </a:r>
            <a:r>
              <a:rPr lang="ru-RU" sz="1800" dirty="0">
                <a:solidFill>
                  <a:schemeClr val="tx1"/>
                </a:solidFill>
                <a:latin typeface="Arial" charset="0"/>
                <a:cs typeface="+mn-cs"/>
              </a:rPr>
              <a:t>ая</a:t>
            </a:r>
            <a:r>
              <a:rPr lang="ru-RU" sz="1800" dirty="0">
                <a:solidFill>
                  <a:schemeClr val="tx1"/>
                </a:solidFill>
                <a:latin typeface="Arial" charset="0"/>
              </a:rPr>
              <a:t>,</a:t>
            </a:r>
          </a:p>
          <a:p>
            <a:pPr marL="671513">
              <a:spcBef>
                <a:spcPts val="0"/>
              </a:spcBef>
              <a:defRPr/>
            </a:pPr>
            <a:r>
              <a:rPr lang="ru-RU" sz="1800" dirty="0">
                <a:solidFill>
                  <a:schemeClr val="tx1"/>
                </a:solidFill>
                <a:latin typeface="Arial" charset="0"/>
              </a:rPr>
              <a:t>		  Свердловск</a:t>
            </a:r>
            <a:r>
              <a:rPr lang="ru-RU" sz="1800" dirty="0">
                <a:solidFill>
                  <a:schemeClr val="tx1"/>
                </a:solidFill>
                <a:latin typeface="Arial" charset="0"/>
                <a:cs typeface="+mn-cs"/>
              </a:rPr>
              <a:t>ая</a:t>
            </a:r>
            <a:r>
              <a:rPr lang="ru-RU" sz="1800" dirty="0">
                <a:solidFill>
                  <a:schemeClr val="tx1"/>
                </a:solidFill>
                <a:latin typeface="Arial" charset="0"/>
              </a:rPr>
              <a:t>, Тверская, Тульск</a:t>
            </a:r>
            <a:r>
              <a:rPr lang="ru-RU" sz="1800" dirty="0">
                <a:solidFill>
                  <a:schemeClr val="tx1"/>
                </a:solidFill>
                <a:latin typeface="Arial" charset="0"/>
                <a:cs typeface="+mn-cs"/>
              </a:rPr>
              <a:t>ая</a:t>
            </a:r>
            <a:r>
              <a:rPr lang="ru-RU" sz="1800" dirty="0">
                <a:solidFill>
                  <a:schemeClr val="tx1"/>
                </a:solidFill>
                <a:latin typeface="Arial" charset="0"/>
              </a:rPr>
              <a:t>, Тюменск</a:t>
            </a:r>
            <a:r>
              <a:rPr lang="ru-RU" sz="1800" dirty="0">
                <a:solidFill>
                  <a:schemeClr val="tx1"/>
                </a:solidFill>
                <a:latin typeface="Arial" charset="0"/>
                <a:cs typeface="+mn-cs"/>
              </a:rPr>
              <a:t>ая</a:t>
            </a:r>
          </a:p>
          <a:p>
            <a:pPr marL="671513">
              <a:spcBef>
                <a:spcPts val="0"/>
              </a:spcBef>
              <a:defRPr/>
            </a:pPr>
            <a:endParaRPr lang="ru-RU" sz="1100" dirty="0">
              <a:solidFill>
                <a:schemeClr val="tx1"/>
              </a:solidFill>
              <a:latin typeface="Arial" charset="0"/>
              <a:ea typeface="Arial Unicode MS" pitchFamily="34" charset="-128"/>
              <a:cs typeface="Arial" pitchFamily="34" charset="0"/>
            </a:endParaRPr>
          </a:p>
          <a:p>
            <a:pPr marL="671513">
              <a:spcBef>
                <a:spcPts val="0"/>
              </a:spcBef>
              <a:defRPr/>
            </a:pPr>
            <a:r>
              <a:rPr lang="ru-RU" sz="240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В </a:t>
            </a:r>
            <a:r>
              <a:rPr lang="ru-RU" sz="240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2019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году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	применение на площади </a:t>
            </a:r>
          </a:p>
          <a:p>
            <a:pPr marL="671513">
              <a:spcBef>
                <a:spcPts val="0"/>
              </a:spcBef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			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более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600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тыс. га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71513">
              <a:spcBef>
                <a:spcPts val="0"/>
              </a:spcBef>
              <a:defRPr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+mn-cs"/>
            </a:endParaRPr>
          </a:p>
          <a:p>
            <a:pPr marL="671513" indent="-187325">
              <a:spcBef>
                <a:spcPct val="20000"/>
              </a:spcBef>
              <a:defRPr/>
            </a:pPr>
            <a:endParaRPr lang="ru-RU" sz="2400" dirty="0">
              <a:solidFill>
                <a:schemeClr val="tx1"/>
              </a:solidFill>
              <a:latin typeface="Arial" charset="0"/>
            </a:endParaRPr>
          </a:p>
          <a:p>
            <a:pPr marL="671513" indent="-187325">
              <a:spcBef>
                <a:spcPct val="20000"/>
              </a:spcBef>
              <a:defRPr/>
            </a:pPr>
            <a:endParaRPr lang="ru-RU" sz="1800" b="1" kern="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marL="671513" indent="-187325">
              <a:spcBef>
                <a:spcPct val="20000"/>
              </a:spcBef>
              <a:buFontTx/>
              <a:buChar char="•"/>
              <a:defRPr/>
            </a:pPr>
            <a:endParaRPr lang="ru-RU" sz="1800" kern="0" dirty="0">
              <a:solidFill>
                <a:schemeClr val="tx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2282825" y="1700213"/>
            <a:ext cx="5487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Регионы и объёмы применения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3566</TotalTime>
  <Words>1270</Words>
  <Application>Microsoft Office PowerPoint</Application>
  <PresentationFormat>Экран (4:3)</PresentationFormat>
  <Paragraphs>572</Paragraphs>
  <Slides>28</Slides>
  <Notes>1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Оформление по умолчанию</vt:lpstr>
      <vt:lpstr>Биологический фунгицид Псевдобактерин ® -2  Лидер по объемам применения на рынке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Зерновые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Овощные культуры</vt:lpstr>
      <vt:lpstr>Слайд 20</vt:lpstr>
      <vt:lpstr>Технические культуры</vt:lpstr>
      <vt:lpstr>Слайд 22</vt:lpstr>
      <vt:lpstr>Прочие культуры</vt:lpstr>
      <vt:lpstr>Слайд 24</vt:lpstr>
      <vt:lpstr>Слайд 25</vt:lpstr>
      <vt:lpstr>Слайд 26</vt:lpstr>
      <vt:lpstr>Слайд 27</vt:lpstr>
      <vt:lpstr>Слайд 28</vt:lpstr>
    </vt:vector>
  </TitlesOfParts>
  <Company>EcoBioTechnology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Псевдобактерин-2 5 лет на рынке</dc:title>
  <dc:creator>Stupar</dc:creator>
  <cp:lastModifiedBy>Александр</cp:lastModifiedBy>
  <cp:revision>299</cp:revision>
  <dcterms:created xsi:type="dcterms:W3CDTF">2003-10-06T07:11:37Z</dcterms:created>
  <dcterms:modified xsi:type="dcterms:W3CDTF">2020-01-23T14:12:06Z</dcterms:modified>
</cp:coreProperties>
</file>